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8" r:id="rId3"/>
    <p:sldMasterId id="2147483702" r:id="rId4"/>
    <p:sldMasterId id="2147483716" r:id="rId5"/>
    <p:sldMasterId id="2147483730" r:id="rId6"/>
  </p:sldMasterIdLst>
  <p:notesMasterIdLst>
    <p:notesMasterId r:id="rId36"/>
  </p:notesMasterIdLst>
  <p:sldIdLst>
    <p:sldId id="256" r:id="rId7"/>
    <p:sldId id="406" r:id="rId8"/>
    <p:sldId id="407" r:id="rId9"/>
    <p:sldId id="274" r:id="rId10"/>
    <p:sldId id="335" r:id="rId11"/>
    <p:sldId id="408" r:id="rId12"/>
    <p:sldId id="409" r:id="rId13"/>
    <p:sldId id="410" r:id="rId14"/>
    <p:sldId id="411" r:id="rId15"/>
    <p:sldId id="412" r:id="rId16"/>
    <p:sldId id="413" r:id="rId17"/>
    <p:sldId id="414" r:id="rId18"/>
    <p:sldId id="415" r:id="rId19"/>
    <p:sldId id="416" r:id="rId20"/>
    <p:sldId id="417" r:id="rId21"/>
    <p:sldId id="418" r:id="rId22"/>
    <p:sldId id="419" r:id="rId23"/>
    <p:sldId id="420" r:id="rId24"/>
    <p:sldId id="421" r:id="rId25"/>
    <p:sldId id="422" r:id="rId26"/>
    <p:sldId id="423" r:id="rId27"/>
    <p:sldId id="424" r:id="rId28"/>
    <p:sldId id="425" r:id="rId29"/>
    <p:sldId id="426" r:id="rId30"/>
    <p:sldId id="427" r:id="rId31"/>
    <p:sldId id="428" r:id="rId32"/>
    <p:sldId id="429" r:id="rId33"/>
    <p:sldId id="430" r:id="rId34"/>
    <p:sldId id="43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1F1F1F"/>
    <a:srgbClr val="E0E0E0"/>
    <a:srgbClr val="5FD835"/>
    <a:srgbClr val="89C4FF"/>
    <a:srgbClr val="71B8FF"/>
    <a:srgbClr val="5DA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09" autoAdjust="0"/>
    <p:restoredTop sz="80093" autoAdjust="0"/>
  </p:normalViewPr>
  <p:slideViewPr>
    <p:cSldViewPr snapToGrid="0">
      <p:cViewPr varScale="1">
        <p:scale>
          <a:sx n="48" d="100"/>
          <a:sy n="48" d="100"/>
        </p:scale>
        <p:origin x="42" y="9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7EC343-A7FB-4FA4-977C-0B6BC63BA010}" type="datetimeFigureOut">
              <a:rPr lang="zh-SG" altLang="en-US" smtClean="0"/>
              <a:t>19/3/2024</a:t>
            </a:fld>
            <a:endParaRPr lang="zh-SG"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15CC2-FEA2-4369-A824-3C4B7B8D0BB4}" type="slidenum">
              <a:rPr lang="zh-SG" altLang="en-US" smtClean="0"/>
              <a:t>‹#›</a:t>
            </a:fld>
            <a:endParaRPr lang="zh-SG" altLang="en-US"/>
          </a:p>
        </p:txBody>
      </p:sp>
    </p:spTree>
    <p:extLst>
      <p:ext uri="{BB962C8B-B14F-4D97-AF65-F5344CB8AC3E}">
        <p14:creationId xmlns:p14="http://schemas.microsoft.com/office/powerpoint/2010/main" val="1020653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a:t>Protein folding: for each node predict its 3D coord.</a:t>
            </a:r>
          </a:p>
          <a:p>
            <a:r>
              <a:rPr lang="en-US" altLang="zh-SG" dirty="0"/>
              <a:t>Green: experimental results</a:t>
            </a:r>
          </a:p>
          <a:p>
            <a:r>
              <a:rPr lang="en-US" altLang="zh-SG" dirty="0"/>
              <a:t>Blue: Computational prediction</a:t>
            </a:r>
          </a:p>
          <a:p>
            <a:r>
              <a:rPr lang="en-US" altLang="zh-SG" dirty="0"/>
              <a:t>AlphaFold: AI4Science</a:t>
            </a: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10</a:t>
            </a:fld>
            <a:endParaRPr lang="zh-SG" altLang="en-US"/>
          </a:p>
        </p:txBody>
      </p:sp>
    </p:spTree>
    <p:extLst>
      <p:ext uri="{BB962C8B-B14F-4D97-AF65-F5344CB8AC3E}">
        <p14:creationId xmlns:p14="http://schemas.microsoft.com/office/powerpoint/2010/main" val="431199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sz="1800" b="0" i="0" dirty="0">
                <a:solidFill>
                  <a:srgbClr val="000000"/>
                </a:solidFill>
                <a:effectLst/>
                <a:latin typeface="Calibri" panose="020F0502020204030204" pitchFamily="34" charset="0"/>
              </a:rPr>
              <a:t>Nodes that are close to each other should be connected by an edge.</a:t>
            </a: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12</a:t>
            </a:fld>
            <a:endParaRPr lang="zh-SG" altLang="en-US"/>
          </a:p>
        </p:txBody>
      </p:sp>
    </p:spTree>
    <p:extLst>
      <p:ext uri="{BB962C8B-B14F-4D97-AF65-F5344CB8AC3E}">
        <p14:creationId xmlns:p14="http://schemas.microsoft.com/office/powerpoint/2010/main" val="3986209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SG" dirty="0"/>
                  <a:t>Computation cost: </a:t>
                </a:r>
                <a14:m>
                  <m:oMath xmlns:m="http://schemas.openxmlformats.org/officeDocument/2006/math">
                    <m:r>
                      <a:rPr lang="en-US" altLang="zh-SG" b="0" i="1" smtClean="0">
                        <a:latin typeface="Cambria Math" panose="02040503050406030204" pitchFamily="18" charset="0"/>
                      </a:rPr>
                      <m:t>𝑂</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𝑉</m:t>
                        </m:r>
                      </m:e>
                    </m:d>
                  </m:oMath>
                </a14:m>
                <a:r>
                  <a:rPr lang="zh-SG" altLang="en-US" dirty="0"/>
                  <a:t> </a:t>
                </a:r>
                <a:r>
                  <a:rPr lang="en-US" altLang="zh-SG" dirty="0"/>
                  <a:t>parameters.</a:t>
                </a:r>
              </a:p>
              <a:p>
                <a:r>
                  <a:rPr lang="en-US" altLang="zh-SG" dirty="0"/>
                  <a:t>Applicability: not applicable to graphs of different sizes.</a:t>
                </a:r>
              </a:p>
              <a:p>
                <a:r>
                  <a:rPr lang="en-US" altLang="zh-SG" dirty="0"/>
                  <a:t>Sensitivity: sensitive to node ordering.</a:t>
                </a:r>
                <a:endParaRPr lang="zh-SG" altLang="en-US" dirty="0"/>
              </a:p>
            </p:txBody>
          </p:sp>
        </mc:Choice>
        <mc:Fallback xmlns="">
          <p:sp>
            <p:nvSpPr>
              <p:cNvPr id="3" name="备注占位符 2"/>
              <p:cNvSpPr>
                <a:spLocks noGrp="1"/>
              </p:cNvSpPr>
              <p:nvPr>
                <p:ph type="body" idx="1"/>
              </p:nvPr>
            </p:nvSpPr>
            <p:spPr/>
            <p:txBody>
              <a:bodyPr/>
              <a:lstStyle/>
              <a:p>
                <a:r>
                  <a:rPr lang="en-US" altLang="zh-SG" dirty="0"/>
                  <a:t>Computation cost: </a:t>
                </a:r>
                <a:r>
                  <a:rPr lang="en-US" altLang="zh-SG" b="0" i="0">
                    <a:latin typeface="Cambria Math" panose="02040503050406030204" pitchFamily="18" charset="0"/>
                  </a:rPr>
                  <a:t>𝑂(𝑉)</a:t>
                </a:r>
                <a:r>
                  <a:rPr lang="zh-SG" altLang="en-US" dirty="0"/>
                  <a:t> </a:t>
                </a:r>
                <a:r>
                  <a:rPr lang="en-US" altLang="zh-SG" dirty="0"/>
                  <a:t>parameters.</a:t>
                </a:r>
              </a:p>
              <a:p>
                <a:r>
                  <a:rPr lang="en-US" altLang="zh-SG" dirty="0"/>
                  <a:t>Applicability: not applicable to graphs of different sizes.</a:t>
                </a:r>
              </a:p>
              <a:p>
                <a:r>
                  <a:rPr lang="en-US" altLang="zh-SG" dirty="0"/>
                  <a:t>Sensitivity: sensitive to node ordering.</a:t>
                </a:r>
                <a:endParaRPr lang="zh-SG" altLang="en-US" dirty="0"/>
              </a:p>
            </p:txBody>
          </p:sp>
        </mc:Fallback>
      </mc:AlternateContent>
      <p:sp>
        <p:nvSpPr>
          <p:cNvPr id="4" name="灯片编号占位符 3"/>
          <p:cNvSpPr>
            <a:spLocks noGrp="1"/>
          </p:cNvSpPr>
          <p:nvPr>
            <p:ph type="sldNum" sz="quarter" idx="5"/>
          </p:nvPr>
        </p:nvSpPr>
        <p:spPr/>
        <p:txBody>
          <a:bodyPr/>
          <a:lstStyle/>
          <a:p>
            <a:fld id="{BEC15CC2-FEA2-4369-A824-3C4B7B8D0BB4}" type="slidenum">
              <a:rPr lang="zh-SG" altLang="en-US" smtClean="0"/>
              <a:t>15</a:t>
            </a:fld>
            <a:endParaRPr lang="zh-SG" altLang="en-US"/>
          </a:p>
        </p:txBody>
      </p:sp>
    </p:spTree>
    <p:extLst>
      <p:ext uri="{BB962C8B-B14F-4D97-AF65-F5344CB8AC3E}">
        <p14:creationId xmlns:p14="http://schemas.microsoft.com/office/powerpoint/2010/main" val="21127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each word attends to all the other words, the computation graph of a transformer layer  is identical to that of a GNN on the fully-connected “word” graph.</a:t>
            </a:r>
            <a:endParaRPr lang="en-SG"/>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26</a:t>
            </a:fld>
            <a:endParaRPr lang="zh-SG" altLang="en-US"/>
          </a:p>
        </p:txBody>
      </p:sp>
    </p:spTree>
    <p:extLst>
      <p:ext uri="{BB962C8B-B14F-4D97-AF65-F5344CB8AC3E}">
        <p14:creationId xmlns:p14="http://schemas.microsoft.com/office/powerpoint/2010/main" val="169020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27</a:t>
            </a:fld>
            <a:endParaRPr lang="zh-SG" altLang="en-US"/>
          </a:p>
        </p:txBody>
      </p:sp>
    </p:spTree>
    <p:extLst>
      <p:ext uri="{BB962C8B-B14F-4D97-AF65-F5344CB8AC3E}">
        <p14:creationId xmlns:p14="http://schemas.microsoft.com/office/powerpoint/2010/main" val="1947556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b="0" i="0">
                <a:solidFill>
                  <a:srgbClr val="333333"/>
                </a:solidFill>
                <a:effectLst/>
                <a:latin typeface="HelveticaNeue Regular"/>
              </a:rPr>
              <a:t>Tianze Luo received the B.Eng. degree (Hons.) in electrical and electronics engineering from the Nanyang Technological University, Singapore, in 2017, his Masters degree in 2019, and his Ph. D degree in 2024, respectively. His Ph. D studies was under the supervision of Prof. Sinno Jialin Pan, and received scholarship from the prestigious Alibaba-NTU Talent programme. His research interests lies in the intersection of graph representation learning, multi-agent systems, deep reinforcement learning, and computer vision. His works have recently been published in Trans on Pattern Analysis and Machine Intelligence (TPAMI), ICLR, and WebConf WWW. He has also won the best paper award for the 2019 IEEE International Conference on Agents. He was a lecturer at SUSS in AI and Generative AI, and an algorithm engineer in Alibaba. He is currently a researcher in the Alibaba-NTU joint research institute.</a:t>
            </a:r>
            <a:endParaRPr lang="zh-SG" altLang="en-US"/>
          </a:p>
          <a:p>
            <a:endParaRPr lang="en-SG"/>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28</a:t>
            </a:fld>
            <a:endParaRPr lang="zh-SG" altLang="en-US"/>
          </a:p>
        </p:txBody>
      </p:sp>
    </p:spTree>
    <p:extLst>
      <p:ext uri="{BB962C8B-B14F-4D97-AF65-F5344CB8AC3E}">
        <p14:creationId xmlns:p14="http://schemas.microsoft.com/office/powerpoint/2010/main" val="268523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2CE866DF-1677-45D0-B727-92EFBEEBB45F}" type="slidenum">
              <a:rPr lang="zh-SG" altLang="en-US" smtClean="0"/>
              <a:t>‹#›</a:t>
            </a:fld>
            <a:endParaRPr lang="zh-SG" altLang="en-US"/>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916893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618108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3830431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2CE866DF-1677-45D0-B727-92EFBEEBB45F}" type="slidenum">
              <a:rPr lang="zh-SG" altLang="en-US" smtClean="0"/>
              <a:t>‹#›</a:t>
            </a:fld>
            <a:endParaRPr lang="zh-SG" altLang="en-US"/>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2032566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2CE866DF-1677-45D0-B727-92EFBEEBB45F}" type="slidenum">
              <a:rPr lang="zh-SG" altLang="en-US" smtClean="0"/>
              <a:t>‹#›</a:t>
            </a:fld>
            <a:endParaRPr lang="zh-SG" altLang="en-US"/>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695324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2913699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98792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506736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578440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004796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149532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512763"/>
            <a:ext cx="10515600" cy="1030288"/>
          </a:xfrm>
        </p:spPr>
        <p:txBody>
          <a:bodyPr>
            <a:no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543051"/>
            <a:ext cx="10515600" cy="4802186"/>
          </a:xfrm>
        </p:spPr>
        <p:txBody>
          <a:bodyPr>
            <a:noAutofit/>
          </a:bodyPr>
          <a:lstStyle>
            <a:lvl1pPr marL="324000" indent="-324000">
              <a:lnSpc>
                <a:spcPct val="100000"/>
              </a:lnSpc>
              <a:spcBef>
                <a:spcPts val="600"/>
              </a:spcBef>
              <a:spcAft>
                <a:spcPts val="600"/>
              </a:spcAft>
              <a:buFontTx/>
              <a:buBlip>
                <a:blip r:embed="rId2"/>
              </a:buBlip>
              <a:defRPr/>
            </a:lvl1pPr>
            <a:lvl2pPr marL="685783" indent="-324000">
              <a:lnSpc>
                <a:spcPct val="100000"/>
              </a:lnSpc>
              <a:spcBef>
                <a:spcPts val="0"/>
              </a:spcBef>
              <a:spcAft>
                <a:spcPts val="600"/>
              </a:spcAft>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15278747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113775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982859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778488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287776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863201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9569867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2401510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509006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79202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809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23712358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4642817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647817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8752007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4226582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5253482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2102102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9086956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317288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2363619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128565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3821341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886043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960702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7644259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084897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6775929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2110462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6281703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206098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1361867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88760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4450958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2634566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5412385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3517919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7489824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9939001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373262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1228128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044789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47018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28888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2237945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5460663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7429717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1723274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7001598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1303623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42739353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583879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4119650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1564445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855209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25432393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277870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5242687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6645485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8394965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4730193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6618038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9365997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4372209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821576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61559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125018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2CE866DF-1677-45D0-B727-92EFBEEBB45F}" type="slidenum">
              <a:rPr lang="zh-SG" altLang="en-US" smtClean="0"/>
              <a:t>‹#›</a:t>
            </a:fld>
            <a:endParaRPr lang="zh-SG" altLang="en-US"/>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4076984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84294817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00173910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21021500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48524268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29601742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jpe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8B127-1D09-7A3D-FD22-E6DA7E5A891D}"/>
              </a:ext>
            </a:extLst>
          </p:cNvPr>
          <p:cNvSpPr>
            <a:spLocks noGrp="1"/>
          </p:cNvSpPr>
          <p:nvPr>
            <p:ph type="ctrTitle"/>
          </p:nvPr>
        </p:nvSpPr>
        <p:spPr>
          <a:xfrm>
            <a:off x="1" y="1818200"/>
            <a:ext cx="7248752" cy="842554"/>
          </a:xfrm>
        </p:spPr>
        <p:txBody>
          <a:bodyPr>
            <a:normAutofit/>
          </a:bodyPr>
          <a:lstStyle/>
          <a:p>
            <a:r>
              <a:rPr lang="en-US" altLang="zh-SG" sz="4400" dirty="0"/>
              <a:t>CEG5304 / EE6934 (PT2)</a:t>
            </a:r>
            <a:endParaRPr lang="zh-SG" altLang="en-US" sz="4400" dirty="0"/>
          </a:p>
        </p:txBody>
      </p:sp>
      <p:sp>
        <p:nvSpPr>
          <p:cNvPr id="3" name="副标题 2">
            <a:extLst>
              <a:ext uri="{FF2B5EF4-FFF2-40B4-BE49-F238E27FC236}">
                <a16:creationId xmlns:a16="http://schemas.microsoft.com/office/drawing/2014/main" id="{9F1CD93D-4607-B12B-3C86-7348F881A47D}"/>
              </a:ext>
            </a:extLst>
          </p:cNvPr>
          <p:cNvSpPr>
            <a:spLocks noGrp="1"/>
          </p:cNvSpPr>
          <p:nvPr>
            <p:ph type="subTitle" idx="1"/>
          </p:nvPr>
        </p:nvSpPr>
        <p:spPr>
          <a:xfrm>
            <a:off x="-32658" y="2788171"/>
            <a:ext cx="7281410" cy="2480872"/>
          </a:xfrm>
        </p:spPr>
        <p:txBody>
          <a:bodyPr>
            <a:noAutofit/>
          </a:bodyPr>
          <a:lstStyle/>
          <a:p>
            <a:pPr>
              <a:lnSpc>
                <a:spcPct val="100000"/>
              </a:lnSpc>
              <a:spcBef>
                <a:spcPts val="600"/>
              </a:spcBef>
              <a:spcAft>
                <a:spcPts val="3000"/>
              </a:spcAft>
            </a:pPr>
            <a:r>
              <a:rPr lang="en-US" altLang="zh-SG" sz="3200" dirty="0"/>
              <a:t>Lecture 9:</a:t>
            </a:r>
          </a:p>
          <a:p>
            <a:pPr>
              <a:lnSpc>
                <a:spcPct val="100000"/>
              </a:lnSpc>
              <a:spcBef>
                <a:spcPts val="600"/>
              </a:spcBef>
              <a:spcAft>
                <a:spcPts val="600"/>
              </a:spcAft>
            </a:pPr>
            <a:r>
              <a:rPr lang="en-US" altLang="zh-SG" sz="3200" dirty="0"/>
              <a:t>Basics and Advances of Graph Neural Network, with Guest Lecture from Dr. </a:t>
            </a:r>
            <a:r>
              <a:rPr lang="en-US" altLang="zh-SG" sz="3200" dirty="0" err="1"/>
              <a:t>Tianze</a:t>
            </a:r>
            <a:r>
              <a:rPr lang="en-US" altLang="zh-SG" sz="3200" dirty="0"/>
              <a:t> Luo</a:t>
            </a:r>
          </a:p>
        </p:txBody>
      </p:sp>
    </p:spTree>
    <p:extLst>
      <p:ext uri="{BB962C8B-B14F-4D97-AF65-F5344CB8AC3E}">
        <p14:creationId xmlns:p14="http://schemas.microsoft.com/office/powerpoint/2010/main" val="110360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74AE1-FF91-0043-3BB4-8A3D0BD8778C}"/>
              </a:ext>
            </a:extLst>
          </p:cNvPr>
          <p:cNvSpPr>
            <a:spLocks noGrp="1"/>
          </p:cNvSpPr>
          <p:nvPr>
            <p:ph type="title"/>
          </p:nvPr>
        </p:nvSpPr>
        <p:spPr/>
        <p:txBody>
          <a:bodyPr/>
          <a:lstStyle/>
          <a:p>
            <a:r>
              <a:rPr lang="en-US" altLang="zh-SG" dirty="0"/>
              <a:t>Graph Tasks of Different Levels</a:t>
            </a:r>
            <a:endParaRPr lang="zh-SG" altLang="en-US" dirty="0"/>
          </a:p>
        </p:txBody>
      </p:sp>
      <p:pic>
        <p:nvPicPr>
          <p:cNvPr id="5" name="图片 4">
            <a:extLst>
              <a:ext uri="{FF2B5EF4-FFF2-40B4-BE49-F238E27FC236}">
                <a16:creationId xmlns:a16="http://schemas.microsoft.com/office/drawing/2014/main" id="{DEA3F3CC-314F-DE43-82C1-DE308AADB02D}"/>
              </a:ext>
            </a:extLst>
          </p:cNvPr>
          <p:cNvPicPr>
            <a:picLocks noChangeAspect="1"/>
          </p:cNvPicPr>
          <p:nvPr/>
        </p:nvPicPr>
        <p:blipFill>
          <a:blip r:embed="rId3"/>
          <a:stretch>
            <a:fillRect/>
          </a:stretch>
        </p:blipFill>
        <p:spPr>
          <a:xfrm>
            <a:off x="5361525" y="1783505"/>
            <a:ext cx="6705114" cy="4321278"/>
          </a:xfrm>
          <a:prstGeom prst="rect">
            <a:avLst/>
          </a:prstGeom>
        </p:spPr>
      </p:pic>
      <p:sp>
        <p:nvSpPr>
          <p:cNvPr id="3" name="内容占位符 2">
            <a:extLst>
              <a:ext uri="{FF2B5EF4-FFF2-40B4-BE49-F238E27FC236}">
                <a16:creationId xmlns:a16="http://schemas.microsoft.com/office/drawing/2014/main" id="{96BE8E74-1C85-70C7-D45B-0C30A10CF5C3}"/>
              </a:ext>
            </a:extLst>
          </p:cNvPr>
          <p:cNvSpPr>
            <a:spLocks noGrp="1"/>
          </p:cNvSpPr>
          <p:nvPr>
            <p:ph idx="1"/>
          </p:nvPr>
        </p:nvSpPr>
        <p:spPr>
          <a:xfrm>
            <a:off x="838199" y="1543051"/>
            <a:ext cx="7456055" cy="4802186"/>
          </a:xfrm>
          <a:solidFill>
            <a:schemeClr val="bg1"/>
          </a:solidFill>
        </p:spPr>
        <p:txBody>
          <a:bodyPr/>
          <a:lstStyle/>
          <a:p>
            <a:r>
              <a:rPr lang="en-US" altLang="zh-CN" dirty="0"/>
              <a:t>Node level: characterize the structure and position of a node in the network.</a:t>
            </a:r>
          </a:p>
          <a:p>
            <a:pPr lvl="1"/>
            <a:r>
              <a:rPr lang="en-US" altLang="zh-SG" dirty="0"/>
              <a:t>Protein folding – Predict protein’s 3D structure based on its amino acid sequence. </a:t>
            </a:r>
          </a:p>
          <a:p>
            <a:pPr lvl="1"/>
            <a:r>
              <a:rPr lang="en-US" altLang="zh-SG" dirty="0"/>
              <a:t>AlphaFold: Nodes: the amino acids in a protein sequence; Edges: the proximity btw amino acids.</a:t>
            </a:r>
          </a:p>
          <a:p>
            <a:r>
              <a:rPr lang="en-US" altLang="zh-SG" dirty="0"/>
              <a:t>Edge level: predict new edges based on existing edges.</a:t>
            </a:r>
          </a:p>
          <a:p>
            <a:pPr lvl="1"/>
            <a:r>
              <a:rPr lang="en-US" altLang="zh-SG" dirty="0"/>
              <a:t>Recommender systems.</a:t>
            </a:r>
          </a:p>
          <a:p>
            <a:pPr lvl="1"/>
            <a:r>
              <a:rPr lang="en-US" altLang="zh-SG" dirty="0"/>
              <a:t>Drug side effects: given a pair of drugs, predict adverse side effects.</a:t>
            </a:r>
            <a:endParaRPr lang="zh-SG" altLang="en-US" dirty="0"/>
          </a:p>
        </p:txBody>
      </p:sp>
      <p:pic>
        <p:nvPicPr>
          <p:cNvPr id="12" name="图片 11">
            <a:extLst>
              <a:ext uri="{FF2B5EF4-FFF2-40B4-BE49-F238E27FC236}">
                <a16:creationId xmlns:a16="http://schemas.microsoft.com/office/drawing/2014/main" id="{EAEB3778-055D-D8B5-6352-3E9A844E69AE}"/>
              </a:ext>
            </a:extLst>
          </p:cNvPr>
          <p:cNvPicPr>
            <a:picLocks noChangeAspect="1"/>
          </p:cNvPicPr>
          <p:nvPr/>
        </p:nvPicPr>
        <p:blipFill>
          <a:blip r:embed="rId4"/>
          <a:stretch>
            <a:fillRect/>
          </a:stretch>
        </p:blipFill>
        <p:spPr>
          <a:xfrm>
            <a:off x="703428" y="1722956"/>
            <a:ext cx="10785144" cy="4348336"/>
          </a:xfrm>
          <a:prstGeom prst="rect">
            <a:avLst/>
          </a:prstGeom>
        </p:spPr>
      </p:pic>
      <p:pic>
        <p:nvPicPr>
          <p:cNvPr id="14" name="图片 13">
            <a:extLst>
              <a:ext uri="{FF2B5EF4-FFF2-40B4-BE49-F238E27FC236}">
                <a16:creationId xmlns:a16="http://schemas.microsoft.com/office/drawing/2014/main" id="{A3F6F066-8AF6-0BC6-EE96-621E17529E5A}"/>
              </a:ext>
            </a:extLst>
          </p:cNvPr>
          <p:cNvPicPr>
            <a:picLocks noChangeAspect="1"/>
          </p:cNvPicPr>
          <p:nvPr/>
        </p:nvPicPr>
        <p:blipFill>
          <a:blip r:embed="rId5"/>
          <a:stretch>
            <a:fillRect/>
          </a:stretch>
        </p:blipFill>
        <p:spPr>
          <a:xfrm>
            <a:off x="703428" y="2188167"/>
            <a:ext cx="10785144" cy="3511954"/>
          </a:xfrm>
          <a:prstGeom prst="rect">
            <a:avLst/>
          </a:prstGeom>
        </p:spPr>
      </p:pic>
    </p:spTree>
    <p:extLst>
      <p:ext uri="{BB962C8B-B14F-4D97-AF65-F5344CB8AC3E}">
        <p14:creationId xmlns:p14="http://schemas.microsoft.com/office/powerpoint/2010/main" val="34728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42894E7-E0FA-BE9B-1C4C-FEE970EF7B41}"/>
              </a:ext>
            </a:extLst>
          </p:cNvPr>
          <p:cNvSpPr>
            <a:spLocks noGrp="1"/>
          </p:cNvSpPr>
          <p:nvPr>
            <p:ph idx="1"/>
          </p:nvPr>
        </p:nvSpPr>
        <p:spPr>
          <a:xfrm>
            <a:off x="838199" y="1543051"/>
            <a:ext cx="8405811" cy="4802186"/>
          </a:xfrm>
        </p:spPr>
        <p:txBody>
          <a:bodyPr/>
          <a:lstStyle/>
          <a:p>
            <a:r>
              <a:rPr lang="en-US" altLang="zh-SG" dirty="0"/>
              <a:t>Graph level: prediction of entire graph or a sub-graph of the graph.</a:t>
            </a:r>
          </a:p>
          <a:p>
            <a:pPr lvl="1"/>
            <a:r>
              <a:rPr lang="en-US" altLang="zh-SG" dirty="0"/>
              <a:t>Traffic prediction: predict the time of arrival (ETA) with Google Map – nodes: road segments; edges: connectivity between road segments.</a:t>
            </a:r>
          </a:p>
          <a:p>
            <a:pPr lvl="1"/>
            <a:r>
              <a:rPr lang="en-US" altLang="zh-SG" dirty="0"/>
              <a:t>Drug discovery: nodes: atoms; edges: chemical bonds.</a:t>
            </a:r>
          </a:p>
          <a:p>
            <a:pPr lvl="1"/>
            <a:r>
              <a:rPr lang="en-US" altLang="zh-SG" dirty="0"/>
              <a:t>Physics simulation: nodes: particles; edges: interaction between all particles.</a:t>
            </a:r>
            <a:endParaRPr lang="zh-SG" altLang="en-US" dirty="0"/>
          </a:p>
        </p:txBody>
      </p:sp>
      <p:sp>
        <p:nvSpPr>
          <p:cNvPr id="2" name="标题 1">
            <a:extLst>
              <a:ext uri="{FF2B5EF4-FFF2-40B4-BE49-F238E27FC236}">
                <a16:creationId xmlns:a16="http://schemas.microsoft.com/office/drawing/2014/main" id="{65F0272C-39FA-09BA-1B6C-36EEC979074E}"/>
              </a:ext>
            </a:extLst>
          </p:cNvPr>
          <p:cNvSpPr>
            <a:spLocks noGrp="1"/>
          </p:cNvSpPr>
          <p:nvPr>
            <p:ph type="title"/>
          </p:nvPr>
        </p:nvSpPr>
        <p:spPr/>
        <p:txBody>
          <a:bodyPr/>
          <a:lstStyle/>
          <a:p>
            <a:r>
              <a:rPr lang="en-US" altLang="zh-SG" dirty="0"/>
              <a:t>Graph Tasks of Different Levels</a:t>
            </a:r>
            <a:endParaRPr lang="zh-SG" altLang="en-US" dirty="0"/>
          </a:p>
        </p:txBody>
      </p:sp>
      <p:pic>
        <p:nvPicPr>
          <p:cNvPr id="7" name="图片 6">
            <a:extLst>
              <a:ext uri="{FF2B5EF4-FFF2-40B4-BE49-F238E27FC236}">
                <a16:creationId xmlns:a16="http://schemas.microsoft.com/office/drawing/2014/main" id="{3DFE40EC-8A09-9CA1-3953-B117666F283A}"/>
              </a:ext>
            </a:extLst>
          </p:cNvPr>
          <p:cNvPicPr>
            <a:picLocks noChangeAspect="1"/>
          </p:cNvPicPr>
          <p:nvPr/>
        </p:nvPicPr>
        <p:blipFill>
          <a:blip r:embed="rId2"/>
          <a:stretch>
            <a:fillRect/>
          </a:stretch>
        </p:blipFill>
        <p:spPr>
          <a:xfrm>
            <a:off x="9244011" y="1805628"/>
            <a:ext cx="2872634" cy="4277032"/>
          </a:xfrm>
          <a:prstGeom prst="rect">
            <a:avLst/>
          </a:prstGeom>
        </p:spPr>
      </p:pic>
      <p:pic>
        <p:nvPicPr>
          <p:cNvPr id="10" name="图片 9">
            <a:extLst>
              <a:ext uri="{FF2B5EF4-FFF2-40B4-BE49-F238E27FC236}">
                <a16:creationId xmlns:a16="http://schemas.microsoft.com/office/drawing/2014/main" id="{0C855C18-BCD5-D7AA-6FAC-4A92BEBC65D4}"/>
              </a:ext>
            </a:extLst>
          </p:cNvPr>
          <p:cNvPicPr>
            <a:picLocks noChangeAspect="1"/>
          </p:cNvPicPr>
          <p:nvPr/>
        </p:nvPicPr>
        <p:blipFill>
          <a:blip r:embed="rId3"/>
          <a:stretch>
            <a:fillRect/>
          </a:stretch>
        </p:blipFill>
        <p:spPr>
          <a:xfrm>
            <a:off x="1813923" y="1543051"/>
            <a:ext cx="8766632" cy="4802186"/>
          </a:xfrm>
          <a:prstGeom prst="rect">
            <a:avLst/>
          </a:prstGeom>
        </p:spPr>
      </p:pic>
      <p:pic>
        <p:nvPicPr>
          <p:cNvPr id="12" name="图片 11">
            <a:extLst>
              <a:ext uri="{FF2B5EF4-FFF2-40B4-BE49-F238E27FC236}">
                <a16:creationId xmlns:a16="http://schemas.microsoft.com/office/drawing/2014/main" id="{CCB59A0A-F465-0515-730C-A232B97DDE57}"/>
              </a:ext>
            </a:extLst>
          </p:cNvPr>
          <p:cNvPicPr>
            <a:picLocks noChangeAspect="1"/>
          </p:cNvPicPr>
          <p:nvPr/>
        </p:nvPicPr>
        <p:blipFill>
          <a:blip r:embed="rId4"/>
          <a:stretch>
            <a:fillRect/>
          </a:stretch>
        </p:blipFill>
        <p:spPr>
          <a:xfrm>
            <a:off x="1447095" y="1543051"/>
            <a:ext cx="9139466" cy="4802186"/>
          </a:xfrm>
          <a:prstGeom prst="rect">
            <a:avLst/>
          </a:prstGeom>
        </p:spPr>
      </p:pic>
      <p:pic>
        <p:nvPicPr>
          <p:cNvPr id="13" name="图片 12">
            <a:extLst>
              <a:ext uri="{FF2B5EF4-FFF2-40B4-BE49-F238E27FC236}">
                <a16:creationId xmlns:a16="http://schemas.microsoft.com/office/drawing/2014/main" id="{7FA69858-6A7B-2EF4-2FAE-3E38FEEE7C07}"/>
              </a:ext>
            </a:extLst>
          </p:cNvPr>
          <p:cNvPicPr>
            <a:picLocks noChangeAspect="1"/>
          </p:cNvPicPr>
          <p:nvPr/>
        </p:nvPicPr>
        <p:blipFill>
          <a:blip r:embed="rId5"/>
          <a:stretch>
            <a:fillRect/>
          </a:stretch>
        </p:blipFill>
        <p:spPr>
          <a:xfrm>
            <a:off x="3297932" y="1547813"/>
            <a:ext cx="5596136" cy="4797424"/>
          </a:xfrm>
          <a:prstGeom prst="rect">
            <a:avLst/>
          </a:prstGeom>
        </p:spPr>
      </p:pic>
      <p:pic>
        <p:nvPicPr>
          <p:cNvPr id="14" name="图片 13">
            <a:extLst>
              <a:ext uri="{FF2B5EF4-FFF2-40B4-BE49-F238E27FC236}">
                <a16:creationId xmlns:a16="http://schemas.microsoft.com/office/drawing/2014/main" id="{FDE1789C-4611-A08E-451C-F875BB3B0CA7}"/>
              </a:ext>
            </a:extLst>
          </p:cNvPr>
          <p:cNvPicPr>
            <a:picLocks noChangeAspect="1"/>
          </p:cNvPicPr>
          <p:nvPr/>
        </p:nvPicPr>
        <p:blipFill>
          <a:blip r:embed="rId6"/>
          <a:stretch>
            <a:fillRect/>
          </a:stretch>
        </p:blipFill>
        <p:spPr>
          <a:xfrm>
            <a:off x="2196644" y="2221116"/>
            <a:ext cx="7798712" cy="3446056"/>
          </a:xfrm>
          <a:prstGeom prst="rect">
            <a:avLst/>
          </a:prstGeom>
        </p:spPr>
      </p:pic>
    </p:spTree>
    <p:extLst>
      <p:ext uri="{BB962C8B-B14F-4D97-AF65-F5344CB8AC3E}">
        <p14:creationId xmlns:p14="http://schemas.microsoft.com/office/powerpoint/2010/main" val="26210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152AA-2A11-F780-9C5A-480C5C1EC7E7}"/>
              </a:ext>
            </a:extLst>
          </p:cNvPr>
          <p:cNvSpPr>
            <a:spLocks noGrp="1"/>
          </p:cNvSpPr>
          <p:nvPr>
            <p:ph type="title"/>
          </p:nvPr>
        </p:nvSpPr>
        <p:spPr/>
        <p:txBody>
          <a:bodyPr/>
          <a:lstStyle/>
          <a:p>
            <a:r>
              <a:rPr lang="en-US" altLang="zh-SG" dirty="0"/>
              <a:t>Graph Representation Learning</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E0A9F19-2506-AFBE-7585-6FCF6738A96F}"/>
                  </a:ext>
                </a:extLst>
              </p:cNvPr>
              <p:cNvSpPr>
                <a:spLocks noGrp="1"/>
              </p:cNvSpPr>
              <p:nvPr>
                <p:ph idx="1"/>
              </p:nvPr>
            </p:nvSpPr>
            <p:spPr>
              <a:xfrm>
                <a:off x="838200" y="1543050"/>
                <a:ext cx="10515600" cy="2716949"/>
              </a:xfrm>
            </p:spPr>
            <p:txBody>
              <a:bodyPr/>
              <a:lstStyle/>
              <a:p>
                <a:r>
                  <a:rPr lang="en-US" altLang="zh-SG" dirty="0"/>
                  <a:t>Goal: efficient task-independent feature learning with graphs.</a:t>
                </a:r>
              </a:p>
              <a:p>
                <a:pPr lvl="1"/>
                <a:r>
                  <a:rPr lang="en-US" altLang="zh-SG" dirty="0"/>
                  <a:t>Node level: map nodes to an embedding space, encode network info.</a:t>
                </a:r>
              </a:p>
              <a:p>
                <a:pPr lvl="1"/>
                <a:r>
                  <a:rPr lang="en-US" altLang="zh-SG" dirty="0"/>
                  <a:t>Ideal: similarity of embeddings between nodes </a:t>
                </a:r>
                <a:r>
                  <a:rPr lang="en-US" altLang="zh-SG" dirty="0">
                    <a:sym typeface="Wingdings" panose="05000000000000000000" pitchFamily="2" charset="2"/>
                  </a:rPr>
                  <a:t> similarity of nodes.</a:t>
                </a:r>
              </a:p>
              <a:p>
                <a:pPr lvl="1"/>
                <a:r>
                  <a:rPr lang="en-US" altLang="zh-SG" dirty="0">
                    <a:sym typeface="Wingdings" panose="05000000000000000000" pitchFamily="2" charset="2"/>
                  </a:rPr>
                  <a:t>The setup: a vertex set </a:t>
                </a:r>
                <a14:m>
                  <m:oMath xmlns:m="http://schemas.openxmlformats.org/officeDocument/2006/math">
                    <m:r>
                      <a:rPr lang="en-US" altLang="zh-SG" b="0" i="1" smtClean="0">
                        <a:latin typeface="Cambria Math" panose="02040503050406030204" pitchFamily="18" charset="0"/>
                        <a:sym typeface="Wingdings" panose="05000000000000000000" pitchFamily="2" charset="2"/>
                      </a:rPr>
                      <m:t>𝑉</m:t>
                    </m:r>
                  </m:oMath>
                </a14:m>
                <a:r>
                  <a:rPr lang="zh-SG" altLang="en-US" dirty="0"/>
                  <a:t> </a:t>
                </a:r>
                <a:r>
                  <a:rPr lang="en-US" altLang="zh-SG" dirty="0"/>
                  <a:t>and an adjacency matrix </a:t>
                </a:r>
                <a14:m>
                  <m:oMath xmlns:m="http://schemas.openxmlformats.org/officeDocument/2006/math">
                    <m:r>
                      <a:rPr lang="en-US" altLang="zh-SG" b="0" i="1" smtClean="0">
                        <a:latin typeface="Cambria Math" panose="02040503050406030204" pitchFamily="18" charset="0"/>
                      </a:rPr>
                      <m:t>𝐴</m:t>
                    </m:r>
                  </m:oMath>
                </a14:m>
                <a:r>
                  <a:rPr lang="en-US" altLang="zh-SG" dirty="0"/>
                  <a:t>.</a:t>
                </a:r>
              </a:p>
              <a:p>
                <a:pPr lvl="1"/>
                <a:r>
                  <a:rPr lang="en-US" altLang="zh-SG" dirty="0"/>
                  <a:t>A simple example: the vertex set </a:t>
                </a:r>
                <a14:m>
                  <m:oMath xmlns:m="http://schemas.openxmlformats.org/officeDocument/2006/math">
                    <m:r>
                      <a:rPr lang="en-US" altLang="zh-SG" b="0" i="1" smtClean="0">
                        <a:latin typeface="Cambria Math" panose="02040503050406030204" pitchFamily="18" charset="0"/>
                      </a:rPr>
                      <m:t>𝑉</m:t>
                    </m:r>
                    <m:r>
                      <a:rPr lang="en-US" altLang="zh-SG" b="0" i="1" smtClean="0">
                        <a:latin typeface="Cambria Math" panose="02040503050406030204" pitchFamily="18" charset="0"/>
                      </a:rPr>
                      <m:t>={1,2,3,4}</m:t>
                    </m:r>
                  </m:oMath>
                </a14:m>
                <a:endParaRPr lang="zh-SG" altLang="en-US" dirty="0"/>
              </a:p>
            </p:txBody>
          </p:sp>
        </mc:Choice>
        <mc:Fallback xmlns="">
          <p:sp>
            <p:nvSpPr>
              <p:cNvPr id="3" name="内容占位符 2">
                <a:extLst>
                  <a:ext uri="{FF2B5EF4-FFF2-40B4-BE49-F238E27FC236}">
                    <a16:creationId xmlns:a16="http://schemas.microsoft.com/office/drawing/2014/main" id="{9E0A9F19-2506-AFBE-7585-6FCF6738A96F}"/>
                  </a:ext>
                </a:extLst>
              </p:cNvPr>
              <p:cNvSpPr>
                <a:spLocks noGrp="1" noRot="1" noChangeAspect="1" noMove="1" noResize="1" noEditPoints="1" noAdjustHandles="1" noChangeArrowheads="1" noChangeShapeType="1" noTextEdit="1"/>
              </p:cNvSpPr>
              <p:nvPr>
                <p:ph idx="1"/>
              </p:nvPr>
            </p:nvSpPr>
            <p:spPr>
              <a:xfrm>
                <a:off x="838200" y="1543050"/>
                <a:ext cx="10515600" cy="2716949"/>
              </a:xfrm>
              <a:blipFill>
                <a:blip r:embed="rId3"/>
                <a:stretch>
                  <a:fillRect t="-2242"/>
                </a:stretch>
              </a:blipFill>
            </p:spPr>
            <p:txBody>
              <a:bodyPr/>
              <a:lstStyle/>
              <a:p>
                <a:r>
                  <a:rPr lang="zh-SG" altLang="en-US">
                    <a:noFill/>
                  </a:rPr>
                  <a:t> </a:t>
                </a:r>
              </a:p>
            </p:txBody>
          </p:sp>
        </mc:Fallback>
      </mc:AlternateContent>
      <p:pic>
        <p:nvPicPr>
          <p:cNvPr id="12" name="图片 11">
            <a:extLst>
              <a:ext uri="{FF2B5EF4-FFF2-40B4-BE49-F238E27FC236}">
                <a16:creationId xmlns:a16="http://schemas.microsoft.com/office/drawing/2014/main" id="{A7263A26-97F4-A543-FFC6-2CFA600FFFA6}"/>
              </a:ext>
            </a:extLst>
          </p:cNvPr>
          <p:cNvPicPr>
            <a:picLocks noChangeAspect="1"/>
          </p:cNvPicPr>
          <p:nvPr/>
        </p:nvPicPr>
        <p:blipFill rotWithShape="1">
          <a:blip r:embed="rId4"/>
          <a:srcRect t="-1" b="2248"/>
          <a:stretch/>
        </p:blipFill>
        <p:spPr>
          <a:xfrm>
            <a:off x="2419927" y="4260000"/>
            <a:ext cx="7352146" cy="2275783"/>
          </a:xfrm>
          <a:prstGeom prst="rect">
            <a:avLst/>
          </a:prstGeom>
        </p:spPr>
      </p:pic>
      <p:grpSp>
        <p:nvGrpSpPr>
          <p:cNvPr id="17" name="组合 16">
            <a:extLst>
              <a:ext uri="{FF2B5EF4-FFF2-40B4-BE49-F238E27FC236}">
                <a16:creationId xmlns:a16="http://schemas.microsoft.com/office/drawing/2014/main" id="{60F0564F-BD36-28C3-25CE-F63CAE10E664}"/>
              </a:ext>
            </a:extLst>
          </p:cNvPr>
          <p:cNvGrpSpPr/>
          <p:nvPr/>
        </p:nvGrpSpPr>
        <p:grpSpPr>
          <a:xfrm>
            <a:off x="2330334" y="4348570"/>
            <a:ext cx="7187741" cy="2098642"/>
            <a:chOff x="2330334" y="4348570"/>
            <a:chExt cx="7187741" cy="2098642"/>
          </a:xfrm>
        </p:grpSpPr>
        <p:pic>
          <p:nvPicPr>
            <p:cNvPr id="14" name="图片 13">
              <a:extLst>
                <a:ext uri="{FF2B5EF4-FFF2-40B4-BE49-F238E27FC236}">
                  <a16:creationId xmlns:a16="http://schemas.microsoft.com/office/drawing/2014/main" id="{5333367A-E089-9DD0-84A7-0942FD7DCAD1}"/>
                </a:ext>
              </a:extLst>
            </p:cNvPr>
            <p:cNvPicPr>
              <a:picLocks noChangeAspect="1"/>
            </p:cNvPicPr>
            <p:nvPr/>
          </p:nvPicPr>
          <p:blipFill>
            <a:blip r:embed="rId5"/>
            <a:stretch>
              <a:fillRect/>
            </a:stretch>
          </p:blipFill>
          <p:spPr>
            <a:xfrm>
              <a:off x="2330334" y="4478184"/>
              <a:ext cx="3275216" cy="1839414"/>
            </a:xfrm>
            <a:prstGeom prst="rect">
              <a:avLst/>
            </a:prstGeom>
          </p:spPr>
        </p:pic>
        <p:pic>
          <p:nvPicPr>
            <p:cNvPr id="16" name="图片 15">
              <a:extLst>
                <a:ext uri="{FF2B5EF4-FFF2-40B4-BE49-F238E27FC236}">
                  <a16:creationId xmlns:a16="http://schemas.microsoft.com/office/drawing/2014/main" id="{8400C5C9-5E70-C060-1231-67F27893EA33}"/>
                </a:ext>
              </a:extLst>
            </p:cNvPr>
            <p:cNvPicPr>
              <a:picLocks noChangeAspect="1"/>
            </p:cNvPicPr>
            <p:nvPr/>
          </p:nvPicPr>
          <p:blipFill>
            <a:blip r:embed="rId6"/>
            <a:stretch>
              <a:fillRect/>
            </a:stretch>
          </p:blipFill>
          <p:spPr>
            <a:xfrm>
              <a:off x="6198523" y="4348570"/>
              <a:ext cx="3319552" cy="2098642"/>
            </a:xfrm>
            <a:prstGeom prst="rect">
              <a:avLst/>
            </a:prstGeom>
          </p:spPr>
        </p:pic>
      </p:grpSp>
    </p:spTree>
    <p:extLst>
      <p:ext uri="{BB962C8B-B14F-4D97-AF65-F5344CB8AC3E}">
        <p14:creationId xmlns:p14="http://schemas.microsoft.com/office/powerpoint/2010/main" val="354860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AFC76-6084-A0AE-E7C4-06FD4E4F4676}"/>
              </a:ext>
            </a:extLst>
          </p:cNvPr>
          <p:cNvSpPr>
            <a:spLocks noGrp="1"/>
          </p:cNvSpPr>
          <p:nvPr>
            <p:ph type="title"/>
          </p:nvPr>
        </p:nvSpPr>
        <p:spPr/>
        <p:txBody>
          <a:bodyPr/>
          <a:lstStyle/>
          <a:p>
            <a:r>
              <a:rPr lang="en-US" altLang="zh-CN" dirty="0"/>
              <a:t>The Primary: Node Embedding</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7A6BDD-3470-7BEE-7695-0E4235EAB57B}"/>
                  </a:ext>
                </a:extLst>
              </p:cNvPr>
              <p:cNvSpPr>
                <a:spLocks noGrp="1"/>
              </p:cNvSpPr>
              <p:nvPr>
                <p:ph idx="1"/>
              </p:nvPr>
            </p:nvSpPr>
            <p:spPr>
              <a:xfrm>
                <a:off x="838200" y="1543050"/>
                <a:ext cx="10515600" cy="2151495"/>
              </a:xfrm>
            </p:spPr>
            <p:txBody>
              <a:bodyPr/>
              <a:lstStyle/>
              <a:p>
                <a:r>
                  <a:rPr lang="en-US" altLang="zh-SG" dirty="0"/>
                  <a:t>Node embedding: encode nodes such that similarity in the embedding space approx. similarity in the graph.</a:t>
                </a:r>
              </a:p>
              <a:p>
                <a:r>
                  <a:rPr lang="en-US" altLang="zh-SG" dirty="0"/>
                  <a:t>Define similarity in the original network, </a:t>
                </a:r>
                <a14:m>
                  <m:oMath xmlns:m="http://schemas.openxmlformats.org/officeDocument/2006/math">
                    <m:r>
                      <a:rPr lang="en-US" altLang="zh-SG" b="0" i="1" smtClean="0">
                        <a:latin typeface="Cambria Math" panose="02040503050406030204" pitchFamily="18" charset="0"/>
                      </a:rPr>
                      <m:t>𝑠𝑖𝑚</m:t>
                    </m:r>
                    <m:r>
                      <a:rPr lang="en-US" altLang="zh-SG" b="0" i="1" smtClean="0">
                        <a:latin typeface="Cambria Math" panose="02040503050406030204" pitchFamily="18" charset="0"/>
                      </a:rPr>
                      <m:t>(</m:t>
                    </m:r>
                    <m:r>
                      <a:rPr lang="en-US" altLang="zh-SG" b="0" i="1" smtClean="0">
                        <a:latin typeface="Cambria Math" panose="02040503050406030204" pitchFamily="18" charset="0"/>
                      </a:rPr>
                      <m:t>𝑢</m:t>
                    </m:r>
                    <m:r>
                      <a:rPr lang="en-US" altLang="zh-SG" b="0" i="1" smtClean="0">
                        <a:latin typeface="Cambria Math" panose="02040503050406030204" pitchFamily="18" charset="0"/>
                      </a:rPr>
                      <m:t>,</m:t>
                    </m:r>
                    <m:r>
                      <a:rPr lang="en-US" altLang="zh-SG" b="0" i="1" smtClean="0">
                        <a:latin typeface="Cambria Math" panose="02040503050406030204" pitchFamily="18" charset="0"/>
                      </a:rPr>
                      <m:t>𝑣</m:t>
                    </m:r>
                    <m:r>
                      <a:rPr lang="en-US" altLang="zh-SG" b="0" i="1" smtClean="0">
                        <a:latin typeface="Cambria Math" panose="02040503050406030204" pitchFamily="18" charset="0"/>
                      </a:rPr>
                      <m:t>)≈</m:t>
                    </m:r>
                    <m:sSubSup>
                      <m:sSubSupPr>
                        <m:ctrlPr>
                          <a:rPr lang="en-US" altLang="zh-SG" b="0" i="1" smtClean="0">
                            <a:latin typeface="Cambria Math" panose="02040503050406030204" pitchFamily="18" charset="0"/>
                          </a:rPr>
                        </m:ctrlPr>
                      </m:sSubSupPr>
                      <m:e>
                        <m:r>
                          <a:rPr lang="en-US" altLang="zh-SG" b="1" i="1" smtClean="0">
                            <a:latin typeface="Cambria Math" panose="02040503050406030204" pitchFamily="18" charset="0"/>
                          </a:rPr>
                          <m:t>𝒛</m:t>
                        </m:r>
                      </m:e>
                      <m:sub>
                        <m:r>
                          <a:rPr lang="en-US" altLang="zh-SG" b="0" i="1" smtClean="0">
                            <a:latin typeface="Cambria Math" panose="02040503050406030204" pitchFamily="18" charset="0"/>
                          </a:rPr>
                          <m:t>𝑣</m:t>
                        </m:r>
                      </m:sub>
                      <m:sup>
                        <m:r>
                          <a:rPr lang="en-US" altLang="zh-SG" b="0" i="1" smtClean="0">
                            <a:latin typeface="Cambria Math" panose="02040503050406030204" pitchFamily="18" charset="0"/>
                          </a:rPr>
                          <m:t>𝑇</m:t>
                        </m:r>
                      </m:sup>
                    </m:sSubSup>
                    <m:sSub>
                      <m:sSubPr>
                        <m:ctrlPr>
                          <a:rPr lang="en-US" altLang="zh-SG" b="0" i="1" smtClean="0">
                            <a:latin typeface="Cambria Math" panose="02040503050406030204" pitchFamily="18" charset="0"/>
                          </a:rPr>
                        </m:ctrlPr>
                      </m:sSubPr>
                      <m:e>
                        <m:r>
                          <a:rPr lang="en-US" altLang="zh-SG" b="1" i="1" smtClean="0">
                            <a:latin typeface="Cambria Math" panose="02040503050406030204" pitchFamily="18" charset="0"/>
                          </a:rPr>
                          <m:t>𝒛</m:t>
                        </m:r>
                      </m:e>
                      <m:sub>
                        <m:r>
                          <a:rPr lang="en-US" altLang="zh-SG" b="0" i="1" smtClean="0">
                            <a:latin typeface="Cambria Math" panose="02040503050406030204" pitchFamily="18" charset="0"/>
                          </a:rPr>
                          <m:t>𝑢</m:t>
                        </m:r>
                      </m:sub>
                    </m:sSub>
                  </m:oMath>
                </a14:m>
                <a:r>
                  <a:rPr lang="en-US" altLang="zh-SG" dirty="0"/>
                  <a:t>.</a:t>
                </a:r>
              </a:p>
              <a:p>
                <a:r>
                  <a:rPr lang="en-US" altLang="zh-SG" dirty="0"/>
                  <a:t>The overall process:</a:t>
                </a:r>
                <a:endParaRPr lang="zh-SG" altLang="en-US" dirty="0"/>
              </a:p>
            </p:txBody>
          </p:sp>
        </mc:Choice>
        <mc:Fallback xmlns="">
          <p:sp>
            <p:nvSpPr>
              <p:cNvPr id="3" name="内容占位符 2">
                <a:extLst>
                  <a:ext uri="{FF2B5EF4-FFF2-40B4-BE49-F238E27FC236}">
                    <a16:creationId xmlns:a16="http://schemas.microsoft.com/office/drawing/2014/main" id="{B57A6BDD-3470-7BEE-7695-0E4235EAB57B}"/>
                  </a:ext>
                </a:extLst>
              </p:cNvPr>
              <p:cNvSpPr>
                <a:spLocks noGrp="1" noRot="1" noChangeAspect="1" noMove="1" noResize="1" noEditPoints="1" noAdjustHandles="1" noChangeArrowheads="1" noChangeShapeType="1" noTextEdit="1"/>
              </p:cNvSpPr>
              <p:nvPr>
                <p:ph idx="1"/>
              </p:nvPr>
            </p:nvSpPr>
            <p:spPr>
              <a:xfrm>
                <a:off x="838200" y="1543050"/>
                <a:ext cx="10515600" cy="2151495"/>
              </a:xfrm>
              <a:blipFill>
                <a:blip r:embed="rId2"/>
                <a:stretch>
                  <a:fillRect t="-2833" b="-5666"/>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3F8AAE63-EEAE-4E93-11C5-1B184B97977D}"/>
              </a:ext>
            </a:extLst>
          </p:cNvPr>
          <p:cNvPicPr>
            <a:picLocks noChangeAspect="1"/>
          </p:cNvPicPr>
          <p:nvPr/>
        </p:nvPicPr>
        <p:blipFill>
          <a:blip r:embed="rId3"/>
          <a:stretch>
            <a:fillRect/>
          </a:stretch>
        </p:blipFill>
        <p:spPr>
          <a:xfrm>
            <a:off x="6381031" y="3429000"/>
            <a:ext cx="5718606" cy="2470438"/>
          </a:xfrm>
          <a:prstGeom prst="rect">
            <a:avLst/>
          </a:prstGeom>
        </p:spPr>
      </p:pic>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22B180BD-200F-A8B3-60B2-7431B315AAB4}"/>
                  </a:ext>
                </a:extLst>
              </p:cNvPr>
              <p:cNvSpPr txBox="1">
                <a:spLocks/>
              </p:cNvSpPr>
              <p:nvPr/>
            </p:nvSpPr>
            <p:spPr>
              <a:xfrm>
                <a:off x="838200" y="3860800"/>
                <a:ext cx="5635194" cy="2632364"/>
              </a:xfrm>
              <a:prstGeom prst="rect">
                <a:avLst/>
              </a:prstGeom>
            </p:spPr>
            <p:txBody>
              <a:bodyPr vert="horz" lIns="91440" tIns="45720" rIns="91440" bIns="45720" rtlCol="0">
                <a:noAutofit/>
              </a:bodyPr>
              <a:lstStyle>
                <a:lvl1pPr marL="324000" indent="-324000" algn="l" defTabSz="914377" rtl="0" eaLnBrk="1" latinLnBrk="0" hangingPunct="1">
                  <a:lnSpc>
                    <a:spcPct val="100000"/>
                  </a:lnSpc>
                  <a:spcBef>
                    <a:spcPts val="600"/>
                  </a:spcBef>
                  <a:spcAft>
                    <a:spcPts val="600"/>
                  </a:spcAft>
                  <a:buFontTx/>
                  <a:buBlip>
                    <a:blip r:embed="rId4"/>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4"/>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4"/>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4"/>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4"/>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altLang="zh-SG" sz="2400" dirty="0"/>
                  <a:t>1. Encoder maps from node </a:t>
                </a:r>
                <a:r>
                  <a:rPr lang="en-US" altLang="zh-SG" sz="2400" dirty="0">
                    <a:sym typeface="Wingdings" panose="05000000000000000000" pitchFamily="2" charset="2"/>
                  </a:rPr>
                  <a:t> </a:t>
                </a:r>
                <a:r>
                  <a:rPr lang="en-US" altLang="zh-SG" sz="2400" dirty="0" err="1">
                    <a:sym typeface="Wingdings" panose="05000000000000000000" pitchFamily="2" charset="2"/>
                  </a:rPr>
                  <a:t>emb</a:t>
                </a:r>
                <a:r>
                  <a:rPr lang="en-US" altLang="zh-SG" sz="2400" dirty="0">
                    <a:sym typeface="Wingdings" panose="05000000000000000000" pitchFamily="2" charset="2"/>
                  </a:rPr>
                  <a:t>.</a:t>
                </a:r>
              </a:p>
              <a:p>
                <a:pPr>
                  <a:spcAft>
                    <a:spcPts val="0"/>
                  </a:spcAft>
                </a:pPr>
                <a:r>
                  <a:rPr lang="en-US" altLang="zh-SG" sz="2400" dirty="0">
                    <a:sym typeface="Wingdings" panose="05000000000000000000" pitchFamily="2" charset="2"/>
                  </a:rPr>
                  <a:t>2. Define node similarity function.</a:t>
                </a:r>
              </a:p>
              <a:p>
                <a:pPr>
                  <a:spcAft>
                    <a:spcPts val="0"/>
                  </a:spcAft>
                </a:pPr>
                <a:r>
                  <a:rPr lang="en-US" altLang="zh-SG" sz="2400" dirty="0">
                    <a:sym typeface="Wingdings" panose="05000000000000000000" pitchFamily="2" charset="2"/>
                  </a:rPr>
                  <a:t>3. Decoder </a:t>
                </a:r>
                <a14:m>
                  <m:oMath xmlns:m="http://schemas.openxmlformats.org/officeDocument/2006/math">
                    <m:r>
                      <a:rPr lang="en-US" altLang="zh-SG" sz="2400" b="0" i="1" smtClean="0">
                        <a:latin typeface="Cambria Math" panose="02040503050406030204" pitchFamily="18" charset="0"/>
                        <a:sym typeface="Wingdings" panose="05000000000000000000" pitchFamily="2" charset="2"/>
                      </a:rPr>
                      <m:t>𝐷𝐸𝐶</m:t>
                    </m:r>
                  </m:oMath>
                </a14:m>
                <a:r>
                  <a:rPr lang="zh-SG" altLang="en-US" sz="2400" dirty="0"/>
                  <a:t> </a:t>
                </a:r>
                <a:r>
                  <a:rPr lang="en-US" altLang="zh-SG" sz="2400" dirty="0"/>
                  <a:t>maps from embeddings to the similarity score.</a:t>
                </a:r>
              </a:p>
              <a:p>
                <a:pPr>
                  <a:spcAft>
                    <a:spcPts val="0"/>
                  </a:spcAft>
                </a:pPr>
                <a:r>
                  <a:rPr lang="en-US" altLang="zh-SG" sz="2400" dirty="0"/>
                  <a:t>4. Optimize the parameters of the Encoder: </a:t>
                </a:r>
                <a14:m>
                  <m:oMath xmlns:m="http://schemas.openxmlformats.org/officeDocument/2006/math">
                    <m:r>
                      <a:rPr lang="en-US" altLang="zh-SG" sz="2400" b="0" i="1" smtClean="0">
                        <a:latin typeface="Cambria Math" panose="02040503050406030204" pitchFamily="18" charset="0"/>
                      </a:rPr>
                      <m:t>𝑠𝑖𝑚</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𝑢</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𝑣</m:t>
                    </m:r>
                    <m:r>
                      <a:rPr lang="en-US" altLang="zh-SG" sz="2400" b="0" i="1" smtClean="0">
                        <a:latin typeface="Cambria Math" panose="02040503050406030204" pitchFamily="18" charset="0"/>
                      </a:rPr>
                      <m:t>)≈</m:t>
                    </m:r>
                    <m:sSubSup>
                      <m:sSubSupPr>
                        <m:ctrlPr>
                          <a:rPr lang="en-US" altLang="zh-SG" sz="2400" b="0" i="1" smtClean="0">
                            <a:latin typeface="Cambria Math" panose="02040503050406030204" pitchFamily="18" charset="0"/>
                          </a:rPr>
                        </m:ctrlPr>
                      </m:sSubSupPr>
                      <m:e>
                        <m:r>
                          <a:rPr lang="en-US" altLang="zh-SG" sz="2400" b="1" i="1" smtClean="0">
                            <a:latin typeface="Cambria Math" panose="02040503050406030204" pitchFamily="18" charset="0"/>
                          </a:rPr>
                          <m:t>𝒛</m:t>
                        </m:r>
                      </m:e>
                      <m:sub>
                        <m:r>
                          <a:rPr lang="en-US" altLang="zh-SG" sz="2400" b="0" i="1" smtClean="0">
                            <a:latin typeface="Cambria Math" panose="02040503050406030204" pitchFamily="18" charset="0"/>
                          </a:rPr>
                          <m:t>𝑣</m:t>
                        </m:r>
                      </m:sub>
                      <m:sup>
                        <m:r>
                          <a:rPr lang="en-US" altLang="zh-SG" sz="2400" b="0" i="1" smtClean="0">
                            <a:latin typeface="Cambria Math" panose="02040503050406030204" pitchFamily="18" charset="0"/>
                          </a:rPr>
                          <m:t>𝑇</m:t>
                        </m:r>
                      </m:sup>
                    </m:sSubSup>
                    <m:sSub>
                      <m:sSubPr>
                        <m:ctrlPr>
                          <a:rPr lang="en-US" altLang="zh-SG" sz="2400" b="0" i="1" smtClean="0">
                            <a:latin typeface="Cambria Math" panose="02040503050406030204" pitchFamily="18" charset="0"/>
                          </a:rPr>
                        </m:ctrlPr>
                      </m:sSubPr>
                      <m:e>
                        <m:r>
                          <a:rPr lang="en-US" altLang="zh-SG" sz="2400" b="1" i="1" smtClean="0">
                            <a:latin typeface="Cambria Math" panose="02040503050406030204" pitchFamily="18" charset="0"/>
                          </a:rPr>
                          <m:t>𝒛</m:t>
                        </m:r>
                      </m:e>
                      <m:sub>
                        <m:r>
                          <a:rPr lang="en-US" altLang="zh-SG" sz="2400" b="0" i="1" smtClean="0">
                            <a:latin typeface="Cambria Math" panose="02040503050406030204" pitchFamily="18" charset="0"/>
                          </a:rPr>
                          <m:t>𝑢</m:t>
                        </m:r>
                      </m:sub>
                    </m:sSub>
                  </m:oMath>
                </a14:m>
                <a:r>
                  <a:rPr lang="en-US" altLang="zh-SG" sz="2400" dirty="0"/>
                  <a:t>.</a:t>
                </a:r>
              </a:p>
            </p:txBody>
          </p:sp>
        </mc:Choice>
        <mc:Fallback xmlns="">
          <p:sp>
            <p:nvSpPr>
              <p:cNvPr id="6" name="内容占位符 2">
                <a:extLst>
                  <a:ext uri="{FF2B5EF4-FFF2-40B4-BE49-F238E27FC236}">
                    <a16:creationId xmlns:a16="http://schemas.microsoft.com/office/drawing/2014/main" id="{22B180BD-200F-A8B3-60B2-7431B315AAB4}"/>
                  </a:ext>
                </a:extLst>
              </p:cNvPr>
              <p:cNvSpPr txBox="1">
                <a:spLocks noRot="1" noChangeAspect="1" noMove="1" noResize="1" noEditPoints="1" noAdjustHandles="1" noChangeArrowheads="1" noChangeShapeType="1" noTextEdit="1"/>
              </p:cNvSpPr>
              <p:nvPr/>
            </p:nvSpPr>
            <p:spPr>
              <a:xfrm>
                <a:off x="838200" y="3860800"/>
                <a:ext cx="5635194" cy="2632364"/>
              </a:xfrm>
              <a:prstGeom prst="rect">
                <a:avLst/>
              </a:prstGeom>
              <a:blipFill>
                <a:blip r:embed="rId5"/>
                <a:stretch>
                  <a:fillRect t="-1620" b="-926"/>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82880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9002B-5A23-D144-332A-1576279551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D12F5B-85A2-8336-6BD4-5FB970DA77F8}"/>
              </a:ext>
            </a:extLst>
          </p:cNvPr>
          <p:cNvSpPr>
            <a:spLocks noGrp="1"/>
          </p:cNvSpPr>
          <p:nvPr>
            <p:ph type="title"/>
          </p:nvPr>
        </p:nvSpPr>
        <p:spPr/>
        <p:txBody>
          <a:bodyPr/>
          <a:lstStyle/>
          <a:p>
            <a:r>
              <a:rPr lang="en-US" altLang="zh-SG" dirty="0"/>
              <a:t>An Intuitive Way: Shallow Encoding</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CBAA7C9-7F01-09A6-E30B-355A808E6A44}"/>
                  </a:ext>
                </a:extLst>
              </p:cNvPr>
              <p:cNvSpPr>
                <a:spLocks noGrp="1"/>
              </p:cNvSpPr>
              <p:nvPr>
                <p:ph idx="1"/>
              </p:nvPr>
            </p:nvSpPr>
            <p:spPr>
              <a:xfrm>
                <a:off x="838199" y="1543050"/>
                <a:ext cx="10873509" cy="4950114"/>
              </a:xfrm>
            </p:spPr>
            <p:txBody>
              <a:bodyPr/>
              <a:lstStyle/>
              <a:p>
                <a:r>
                  <a:rPr lang="en-US" altLang="zh-SG" dirty="0"/>
                  <a:t>The key components in node embedding (Encoder-Decoder): </a:t>
                </a:r>
              </a:p>
              <a:p>
                <a:pPr lvl="1"/>
                <a:r>
                  <a:rPr lang="en-US" altLang="zh-SG" dirty="0"/>
                  <a:t>Encoder (</a:t>
                </a:r>
                <a14:m>
                  <m:oMath xmlns:m="http://schemas.openxmlformats.org/officeDocument/2006/math">
                    <m:r>
                      <a:rPr lang="en-US" altLang="zh-SG" b="0" i="1" smtClean="0">
                        <a:latin typeface="Cambria Math" panose="02040503050406030204" pitchFamily="18" charset="0"/>
                      </a:rPr>
                      <m:t>𝐸𝑁𝐶</m:t>
                    </m:r>
                  </m:oMath>
                </a14:m>
                <a:r>
                  <a:rPr lang="en-US" altLang="zh-SG" dirty="0"/>
                  <a:t>): maps each node to a low-dim vector: </a:t>
                </a:r>
                <a14:m>
                  <m:oMath xmlns:m="http://schemas.openxmlformats.org/officeDocument/2006/math">
                    <m:r>
                      <a:rPr lang="en-US" altLang="zh-SG" b="0" i="1" smtClean="0">
                        <a:latin typeface="Cambria Math" panose="02040503050406030204" pitchFamily="18" charset="0"/>
                      </a:rPr>
                      <m:t>𝐸𝑁𝐶</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𝑣</m:t>
                        </m:r>
                      </m:e>
                    </m:d>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1" i="1" smtClean="0">
                            <a:latin typeface="Cambria Math" panose="02040503050406030204" pitchFamily="18" charset="0"/>
                          </a:rPr>
                          <m:t>𝒛</m:t>
                        </m:r>
                      </m:e>
                      <m:sub>
                        <m:r>
                          <a:rPr lang="en-US" altLang="zh-SG" b="0" i="1" smtClean="0">
                            <a:latin typeface="Cambria Math" panose="02040503050406030204" pitchFamily="18" charset="0"/>
                          </a:rPr>
                          <m:t>𝑣</m:t>
                        </m:r>
                      </m:sub>
                    </m:sSub>
                  </m:oMath>
                </a14:m>
                <a:r>
                  <a:rPr lang="en-US" altLang="zh-SG" dirty="0"/>
                  <a:t>;</a:t>
                </a:r>
              </a:p>
              <a:p>
                <a:pPr lvl="1"/>
                <a:r>
                  <a:rPr lang="en-US" altLang="zh-SG" dirty="0"/>
                  <a:t>Similarity function (Decoder): specifies how the relationships in vector space map to the relationships in the original network: </a:t>
                </a:r>
                <a14:m>
                  <m:oMath xmlns:m="http://schemas.openxmlformats.org/officeDocument/2006/math">
                    <m:r>
                      <a:rPr lang="en-US" altLang="zh-SG" b="0" i="1" smtClean="0">
                        <a:latin typeface="Cambria Math" panose="02040503050406030204" pitchFamily="18" charset="0"/>
                      </a:rPr>
                      <m:t>𝑠𝑖𝑚</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𝑢</m:t>
                        </m:r>
                        <m:r>
                          <a:rPr lang="en-US" altLang="zh-SG" b="0" i="1" smtClean="0">
                            <a:latin typeface="Cambria Math" panose="02040503050406030204" pitchFamily="18" charset="0"/>
                          </a:rPr>
                          <m:t>,</m:t>
                        </m:r>
                        <m:r>
                          <a:rPr lang="en-US" altLang="zh-SG" b="0" i="1" smtClean="0">
                            <a:latin typeface="Cambria Math" panose="02040503050406030204" pitchFamily="18" charset="0"/>
                          </a:rPr>
                          <m:t>𝑣</m:t>
                        </m:r>
                      </m:e>
                    </m:d>
                    <m:r>
                      <a:rPr lang="en-US" altLang="zh-SG" b="0" i="1" smtClean="0">
                        <a:latin typeface="Cambria Math" panose="02040503050406030204" pitchFamily="18" charset="0"/>
                      </a:rPr>
                      <m:t>≈</m:t>
                    </m:r>
                    <m:sSubSup>
                      <m:sSubSupPr>
                        <m:ctrlPr>
                          <a:rPr lang="en-US" altLang="zh-SG" i="1">
                            <a:latin typeface="Cambria Math" panose="02040503050406030204" pitchFamily="18" charset="0"/>
                          </a:rPr>
                        </m:ctrlPr>
                      </m:sSubSupPr>
                      <m:e>
                        <m:r>
                          <a:rPr lang="en-US" altLang="zh-SG" b="1" i="1">
                            <a:latin typeface="Cambria Math" panose="02040503050406030204" pitchFamily="18" charset="0"/>
                          </a:rPr>
                          <m:t>𝒛</m:t>
                        </m:r>
                      </m:e>
                      <m:sub>
                        <m:r>
                          <a:rPr lang="en-US" altLang="zh-SG" i="1">
                            <a:latin typeface="Cambria Math" panose="02040503050406030204" pitchFamily="18" charset="0"/>
                          </a:rPr>
                          <m:t>𝑣</m:t>
                        </m:r>
                      </m:sub>
                      <m:sup>
                        <m:r>
                          <a:rPr lang="en-US" altLang="zh-SG" i="1">
                            <a:latin typeface="Cambria Math" panose="02040503050406030204" pitchFamily="18" charset="0"/>
                          </a:rPr>
                          <m:t>𝑇</m:t>
                        </m:r>
                      </m:sup>
                    </m:sSubSup>
                    <m:sSub>
                      <m:sSubPr>
                        <m:ctrlPr>
                          <a:rPr lang="en-US" altLang="zh-SG" i="1">
                            <a:latin typeface="Cambria Math" panose="02040503050406030204" pitchFamily="18" charset="0"/>
                          </a:rPr>
                        </m:ctrlPr>
                      </m:sSubPr>
                      <m:e>
                        <m:r>
                          <a:rPr lang="en-US" altLang="zh-SG" b="1" i="1">
                            <a:latin typeface="Cambria Math" panose="02040503050406030204" pitchFamily="18" charset="0"/>
                          </a:rPr>
                          <m:t>𝒛</m:t>
                        </m:r>
                      </m:e>
                      <m:sub>
                        <m:r>
                          <a:rPr lang="en-US" altLang="zh-SG" i="1">
                            <a:latin typeface="Cambria Math" panose="02040503050406030204" pitchFamily="18" charset="0"/>
                          </a:rPr>
                          <m:t>𝑢</m:t>
                        </m:r>
                      </m:sub>
                    </m:sSub>
                  </m:oMath>
                </a14:m>
                <a:r>
                  <a:rPr lang="en-US" altLang="zh-SG" dirty="0"/>
                  <a:t>.</a:t>
                </a:r>
              </a:p>
              <a:p>
                <a:r>
                  <a:rPr lang="en-US" altLang="zh-SG" dirty="0"/>
                  <a:t>Simplest encoding approach: embedding-lookup:</a:t>
                </a:r>
              </a:p>
              <a:p>
                <a:pPr lvl="1"/>
                <a14:m>
                  <m:oMath xmlns:m="http://schemas.openxmlformats.org/officeDocument/2006/math">
                    <m:r>
                      <a:rPr lang="en-US" altLang="zh-SG" b="0" i="1" smtClean="0">
                        <a:latin typeface="Cambria Math" panose="02040503050406030204" pitchFamily="18" charset="0"/>
                      </a:rPr>
                      <m:t>𝐸𝑁𝐶</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𝑣</m:t>
                        </m:r>
                      </m:e>
                    </m:d>
                    <m:r>
                      <a:rPr lang="en-US" altLang="zh-SG" b="0" i="1" smtClean="0">
                        <a:latin typeface="Cambria Math" panose="02040503050406030204" pitchFamily="18" charset="0"/>
                      </a:rPr>
                      <m:t>=</m:t>
                    </m:r>
                    <m:sSub>
                      <m:sSubPr>
                        <m:ctrlPr>
                          <a:rPr lang="en-US" altLang="zh-SG" i="1">
                            <a:latin typeface="Cambria Math" panose="02040503050406030204" pitchFamily="18" charset="0"/>
                          </a:rPr>
                        </m:ctrlPr>
                      </m:sSubPr>
                      <m:e>
                        <m:r>
                          <a:rPr lang="en-US" altLang="zh-SG" b="1" i="1">
                            <a:latin typeface="Cambria Math" panose="02040503050406030204" pitchFamily="18" charset="0"/>
                          </a:rPr>
                          <m:t>𝒛</m:t>
                        </m:r>
                      </m:e>
                      <m:sub>
                        <m:r>
                          <a:rPr lang="en-US" altLang="zh-SG" i="1">
                            <a:latin typeface="Cambria Math" panose="02040503050406030204" pitchFamily="18" charset="0"/>
                          </a:rPr>
                          <m:t>𝑣</m:t>
                        </m:r>
                      </m:sub>
                    </m:sSub>
                    <m:r>
                      <a:rPr lang="en-US" altLang="zh-SG" b="0" i="1" smtClean="0">
                        <a:latin typeface="Cambria Math" panose="02040503050406030204" pitchFamily="18" charset="0"/>
                      </a:rPr>
                      <m:t>=</m:t>
                    </m:r>
                    <m:r>
                      <a:rPr lang="en-US" altLang="zh-SG" b="1" i="1" smtClean="0">
                        <a:latin typeface="Cambria Math" panose="02040503050406030204" pitchFamily="18" charset="0"/>
                      </a:rPr>
                      <m:t>𝒁</m:t>
                    </m:r>
                    <m:r>
                      <a:rPr lang="en-US" altLang="zh-SG" b="0" i="1" smtClean="0">
                        <a:latin typeface="Cambria Math" panose="02040503050406030204" pitchFamily="18" charset="0"/>
                      </a:rPr>
                      <m:t>⋅</m:t>
                    </m:r>
                    <m:r>
                      <a:rPr lang="en-US" altLang="zh-SG" b="0" i="1" smtClean="0">
                        <a:latin typeface="Cambria Math" panose="02040503050406030204" pitchFamily="18" charset="0"/>
                      </a:rPr>
                      <m:t>𝑣</m:t>
                    </m:r>
                  </m:oMath>
                </a14:m>
                <a:endParaRPr lang="en-US" altLang="zh-SG" dirty="0"/>
              </a:p>
              <a:p>
                <a:pPr lvl="1"/>
                <a:r>
                  <a:rPr lang="en-US" altLang="zh-SG" dirty="0"/>
                  <a:t>Each node is assigned a unique embedding vector.</a:t>
                </a:r>
              </a:p>
              <a:p>
                <a:r>
                  <a:rPr lang="en-US" altLang="zh-SG" dirty="0"/>
                  <a:t>Decoder: based on node similarity: (to explore)</a:t>
                </a:r>
              </a:p>
              <a:p>
                <a:pPr lvl="1"/>
                <a:r>
                  <a:rPr lang="en-US" altLang="zh-SG" dirty="0"/>
                  <a:t>Objective: maximize </a:t>
                </a:r>
                <a14:m>
                  <m:oMath xmlns:m="http://schemas.openxmlformats.org/officeDocument/2006/math">
                    <m:sSubSup>
                      <m:sSubSupPr>
                        <m:ctrlPr>
                          <a:rPr lang="en-US" altLang="zh-SG" i="1" smtClean="0">
                            <a:latin typeface="Cambria Math" panose="02040503050406030204" pitchFamily="18" charset="0"/>
                          </a:rPr>
                        </m:ctrlPr>
                      </m:sSubSupPr>
                      <m:e>
                        <m:r>
                          <a:rPr lang="en-US" altLang="zh-SG" b="1" i="1">
                            <a:latin typeface="Cambria Math" panose="02040503050406030204" pitchFamily="18" charset="0"/>
                          </a:rPr>
                          <m:t>𝒛</m:t>
                        </m:r>
                      </m:e>
                      <m:sub>
                        <m:r>
                          <a:rPr lang="en-US" altLang="zh-SG" i="1">
                            <a:latin typeface="Cambria Math" panose="02040503050406030204" pitchFamily="18" charset="0"/>
                          </a:rPr>
                          <m:t>𝑣</m:t>
                        </m:r>
                      </m:sub>
                      <m:sup>
                        <m:r>
                          <a:rPr lang="en-US" altLang="zh-SG" i="1">
                            <a:latin typeface="Cambria Math" panose="02040503050406030204" pitchFamily="18" charset="0"/>
                          </a:rPr>
                          <m:t>𝑇</m:t>
                        </m:r>
                      </m:sup>
                    </m:sSubSup>
                    <m:sSub>
                      <m:sSubPr>
                        <m:ctrlPr>
                          <a:rPr lang="en-US" altLang="zh-SG" i="1">
                            <a:latin typeface="Cambria Math" panose="02040503050406030204" pitchFamily="18" charset="0"/>
                          </a:rPr>
                        </m:ctrlPr>
                      </m:sSubPr>
                      <m:e>
                        <m:r>
                          <a:rPr lang="en-US" altLang="zh-SG" b="1" i="1">
                            <a:latin typeface="Cambria Math" panose="02040503050406030204" pitchFamily="18" charset="0"/>
                          </a:rPr>
                          <m:t>𝒛</m:t>
                        </m:r>
                      </m:e>
                      <m:sub>
                        <m:r>
                          <a:rPr lang="en-US" altLang="zh-SG" i="1">
                            <a:latin typeface="Cambria Math" panose="02040503050406030204" pitchFamily="18" charset="0"/>
                          </a:rPr>
                          <m:t>𝑢</m:t>
                        </m:r>
                      </m:sub>
                    </m:sSub>
                  </m:oMath>
                </a14:m>
                <a:r>
                  <a:rPr lang="zh-SG" altLang="en-US" dirty="0"/>
                  <a:t> </a:t>
                </a:r>
                <a:r>
                  <a:rPr lang="en-US" altLang="zh-SG" dirty="0"/>
                  <a:t>for node pairs </a:t>
                </a:r>
                <a14:m>
                  <m:oMath xmlns:m="http://schemas.openxmlformats.org/officeDocument/2006/math">
                    <m:r>
                      <a:rPr lang="en-US" altLang="zh-SG" b="0" i="1" smtClean="0">
                        <a:latin typeface="Cambria Math" panose="02040503050406030204" pitchFamily="18" charset="0"/>
                      </a:rPr>
                      <m:t>(</m:t>
                    </m:r>
                    <m:r>
                      <a:rPr lang="en-US" altLang="zh-SG" b="0" i="1" smtClean="0">
                        <a:latin typeface="Cambria Math" panose="02040503050406030204" pitchFamily="18" charset="0"/>
                      </a:rPr>
                      <m:t>𝑢</m:t>
                    </m:r>
                    <m:r>
                      <a:rPr lang="en-US" altLang="zh-SG" b="0" i="1" smtClean="0">
                        <a:latin typeface="Cambria Math" panose="02040503050406030204" pitchFamily="18" charset="0"/>
                      </a:rPr>
                      <m:t>,</m:t>
                    </m:r>
                    <m:r>
                      <a:rPr lang="en-US" altLang="zh-SG" b="0" i="1" smtClean="0">
                        <a:latin typeface="Cambria Math" panose="02040503050406030204" pitchFamily="18" charset="0"/>
                      </a:rPr>
                      <m:t>𝑣</m:t>
                    </m:r>
                    <m:r>
                      <a:rPr lang="en-US" altLang="zh-SG" b="0" i="1" smtClean="0">
                        <a:latin typeface="Cambria Math" panose="02040503050406030204" pitchFamily="18" charset="0"/>
                      </a:rPr>
                      <m:t>)</m:t>
                    </m:r>
                  </m:oMath>
                </a14:m>
                <a:r>
                  <a:rPr lang="en-US" altLang="zh-SG" dirty="0"/>
                  <a:t> that are similar.</a:t>
                </a:r>
              </a:p>
              <a:p>
                <a:r>
                  <a:rPr lang="en-US" altLang="zh-SG" dirty="0"/>
                  <a:t>Characteristics of the above Node Embedding: Task-independent!</a:t>
                </a:r>
                <a:endParaRPr lang="zh-SG" altLang="en-US" dirty="0"/>
              </a:p>
            </p:txBody>
          </p:sp>
        </mc:Choice>
        <mc:Fallback xmlns="">
          <p:sp>
            <p:nvSpPr>
              <p:cNvPr id="3" name="内容占位符 2">
                <a:extLst>
                  <a:ext uri="{FF2B5EF4-FFF2-40B4-BE49-F238E27FC236}">
                    <a16:creationId xmlns:a16="http://schemas.microsoft.com/office/drawing/2014/main" id="{ECBAA7C9-7F01-09A6-E30B-355A808E6A44}"/>
                  </a:ext>
                </a:extLst>
              </p:cNvPr>
              <p:cNvSpPr>
                <a:spLocks noGrp="1" noRot="1" noChangeAspect="1" noMove="1" noResize="1" noEditPoints="1" noAdjustHandles="1" noChangeArrowheads="1" noChangeShapeType="1" noTextEdit="1"/>
              </p:cNvSpPr>
              <p:nvPr>
                <p:ph idx="1"/>
              </p:nvPr>
            </p:nvSpPr>
            <p:spPr>
              <a:xfrm>
                <a:off x="838199" y="1543050"/>
                <a:ext cx="10873509" cy="4950114"/>
              </a:xfrm>
              <a:blipFill>
                <a:blip r:embed="rId2"/>
                <a:stretch>
                  <a:fillRect t="-1232" r="-1177" b="-985"/>
                </a:stretch>
              </a:blipFill>
            </p:spPr>
            <p:txBody>
              <a:bodyPr/>
              <a:lstStyle/>
              <a:p>
                <a:r>
                  <a:rPr lang="zh-SG" altLang="en-US">
                    <a:noFill/>
                  </a:rPr>
                  <a:t> </a:t>
                </a:r>
              </a:p>
            </p:txBody>
          </p:sp>
        </mc:Fallback>
      </mc:AlternateContent>
      <p:pic>
        <p:nvPicPr>
          <p:cNvPr id="6" name="图片 5">
            <a:extLst>
              <a:ext uri="{FF2B5EF4-FFF2-40B4-BE49-F238E27FC236}">
                <a16:creationId xmlns:a16="http://schemas.microsoft.com/office/drawing/2014/main" id="{54108A0D-2C6F-4C6E-4A1C-6AFB1DC6611D}"/>
              </a:ext>
            </a:extLst>
          </p:cNvPr>
          <p:cNvPicPr>
            <a:picLocks noChangeAspect="1"/>
          </p:cNvPicPr>
          <p:nvPr/>
        </p:nvPicPr>
        <p:blipFill>
          <a:blip r:embed="rId3"/>
          <a:stretch>
            <a:fillRect/>
          </a:stretch>
        </p:blipFill>
        <p:spPr>
          <a:xfrm>
            <a:off x="2207491" y="2048980"/>
            <a:ext cx="7777018" cy="3201248"/>
          </a:xfrm>
          <a:prstGeom prst="rect">
            <a:avLst/>
          </a:prstGeom>
        </p:spPr>
      </p:pic>
    </p:spTree>
    <p:extLst>
      <p:ext uri="{BB962C8B-B14F-4D97-AF65-F5344CB8AC3E}">
        <p14:creationId xmlns:p14="http://schemas.microsoft.com/office/powerpoint/2010/main" val="219611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6D7F3-D9C3-525D-2440-07EAA157339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CC697E7-DD4E-2F4B-93C3-B6A59ABF11CD}"/>
              </a:ext>
            </a:extLst>
          </p:cNvPr>
          <p:cNvSpPr>
            <a:spLocks noGrp="1"/>
          </p:cNvSpPr>
          <p:nvPr>
            <p:ph type="title"/>
          </p:nvPr>
        </p:nvSpPr>
        <p:spPr/>
        <p:txBody>
          <a:bodyPr/>
          <a:lstStyle/>
          <a:p>
            <a:r>
              <a:rPr lang="en-US" altLang="zh-SG" dirty="0"/>
              <a:t>The Better Encoder: Deep Graph Encoders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7DEE77D-5FDE-E80B-436E-E3B8441E616D}"/>
                  </a:ext>
                </a:extLst>
              </p:cNvPr>
              <p:cNvSpPr>
                <a:spLocks noGrp="1"/>
              </p:cNvSpPr>
              <p:nvPr>
                <p:ph idx="1"/>
              </p:nvPr>
            </p:nvSpPr>
            <p:spPr>
              <a:xfrm>
                <a:off x="838200" y="1543051"/>
                <a:ext cx="10515600" cy="4802186"/>
              </a:xfrm>
            </p:spPr>
            <p:txBody>
              <a:bodyPr/>
              <a:lstStyle/>
              <a:p>
                <a14:m>
                  <m:oMath xmlns:m="http://schemas.openxmlformats.org/officeDocument/2006/math">
                    <m:r>
                      <a:rPr lang="en-US" altLang="zh-SG" b="0" i="1" smtClean="0">
                        <a:latin typeface="Cambria Math" panose="02040503050406030204" pitchFamily="18" charset="0"/>
                      </a:rPr>
                      <m:t>𝐸𝑁𝐶</m:t>
                    </m:r>
                    <m:r>
                      <a:rPr lang="en-US" altLang="zh-SG" b="0" i="1" smtClean="0">
                        <a:latin typeface="Cambria Math" panose="02040503050406030204" pitchFamily="18" charset="0"/>
                      </a:rPr>
                      <m:t>(</m:t>
                    </m:r>
                    <m:r>
                      <a:rPr lang="en-US" altLang="zh-SG" b="0" i="1" smtClean="0">
                        <a:latin typeface="Cambria Math" panose="02040503050406030204" pitchFamily="18" charset="0"/>
                      </a:rPr>
                      <m:t>𝑣</m:t>
                    </m:r>
                    <m:r>
                      <a:rPr lang="en-US" altLang="zh-SG" b="0" i="1" smtClean="0">
                        <a:latin typeface="Cambria Math" panose="02040503050406030204" pitchFamily="18" charset="0"/>
                      </a:rPr>
                      <m:t>)</m:t>
                    </m:r>
                  </m:oMath>
                </a14:m>
                <a:r>
                  <a:rPr lang="zh-SG" altLang="en-US" dirty="0"/>
                  <a:t> </a:t>
                </a:r>
                <a:r>
                  <a:rPr lang="en-US" altLang="zh-SG" dirty="0"/>
                  <a:t>is now multiple layers of non-linear transformations based on graph structure.</a:t>
                </a:r>
              </a:p>
              <a:p>
                <a:pPr lvl="1"/>
                <a:r>
                  <a:rPr lang="en-US" altLang="zh-SG" dirty="0">
                    <a:sym typeface="Wingdings" panose="05000000000000000000" pitchFamily="2" charset="2"/>
                  </a:rPr>
                  <a:t>The setup: the vertex set </a:t>
                </a:r>
                <a14:m>
                  <m:oMath xmlns:m="http://schemas.openxmlformats.org/officeDocument/2006/math">
                    <m:r>
                      <a:rPr lang="en-US" altLang="zh-SG" b="0" i="1" smtClean="0">
                        <a:latin typeface="Cambria Math" panose="02040503050406030204" pitchFamily="18" charset="0"/>
                        <a:sym typeface="Wingdings" panose="05000000000000000000" pitchFamily="2" charset="2"/>
                      </a:rPr>
                      <m:t>𝑉</m:t>
                    </m:r>
                  </m:oMath>
                </a14:m>
                <a:r>
                  <a:rPr lang="en-US" altLang="zh-SG" dirty="0"/>
                  <a:t>, the adjacency matrix </a:t>
                </a:r>
                <a14:m>
                  <m:oMath xmlns:m="http://schemas.openxmlformats.org/officeDocument/2006/math">
                    <m:r>
                      <a:rPr lang="en-US" altLang="zh-SG" b="0" i="1" smtClean="0">
                        <a:latin typeface="Cambria Math" panose="02040503050406030204" pitchFamily="18" charset="0"/>
                      </a:rPr>
                      <m:t>𝐴</m:t>
                    </m:r>
                  </m:oMath>
                </a14:m>
                <a:r>
                  <a:rPr lang="en-US" altLang="zh-SG" dirty="0"/>
                  <a:t>, the node features </a:t>
                </a:r>
                <a14:m>
                  <m:oMath xmlns:m="http://schemas.openxmlformats.org/officeDocument/2006/math">
                    <m:r>
                      <a:rPr lang="en-US" altLang="zh-SG" b="0" i="1" smtClean="0">
                        <a:latin typeface="Cambria Math" panose="02040503050406030204" pitchFamily="18" charset="0"/>
                      </a:rPr>
                      <m:t>𝑋</m:t>
                    </m:r>
                    <m:r>
                      <a:rPr lang="en-US" altLang="zh-SG" b="0" i="1" smtClean="0">
                        <a:latin typeface="Cambria Math" panose="02040503050406030204" pitchFamily="18" charset="0"/>
                      </a:rPr>
                      <m:t>∈</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ℝ</m:t>
                        </m:r>
                      </m:e>
                      <m:sup>
                        <m:d>
                          <m:dPr>
                            <m:begChr m:val="|"/>
                            <m:endChr m:val="|"/>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𝑉</m:t>
                            </m:r>
                          </m:e>
                        </m:d>
                        <m:r>
                          <a:rPr lang="en-US" altLang="zh-SG" b="0" i="1" smtClean="0">
                            <a:latin typeface="Cambria Math" panose="02040503050406030204" pitchFamily="18" charset="0"/>
                          </a:rPr>
                          <m:t>×</m:t>
                        </m:r>
                        <m:r>
                          <a:rPr lang="en-US" altLang="zh-SG" b="0" i="1" smtClean="0">
                            <a:latin typeface="Cambria Math" panose="02040503050406030204" pitchFamily="18" charset="0"/>
                          </a:rPr>
                          <m:t>𝑚</m:t>
                        </m:r>
                      </m:sup>
                    </m:sSup>
                  </m:oMath>
                </a14:m>
                <a:r>
                  <a:rPr lang="en-US" altLang="zh-SG" dirty="0"/>
                  <a:t>. We set a node as </a:t>
                </a:r>
                <a14:m>
                  <m:oMath xmlns:m="http://schemas.openxmlformats.org/officeDocument/2006/math">
                    <m:r>
                      <a:rPr lang="en-US" altLang="zh-SG" b="0" i="1" smtClean="0">
                        <a:latin typeface="Cambria Math" panose="02040503050406030204" pitchFamily="18" charset="0"/>
                      </a:rPr>
                      <m:t>𝑣</m:t>
                    </m:r>
                    <m:r>
                      <a:rPr lang="en-US" altLang="zh-SG" b="0" i="1" smtClean="0">
                        <a:latin typeface="Cambria Math" panose="02040503050406030204" pitchFamily="18" charset="0"/>
                      </a:rPr>
                      <m:t>∈</m:t>
                    </m:r>
                    <m:r>
                      <a:rPr lang="en-US" altLang="zh-SG" b="0" i="1" smtClean="0">
                        <a:latin typeface="Cambria Math" panose="02040503050406030204" pitchFamily="18" charset="0"/>
                      </a:rPr>
                      <m:t>𝑉</m:t>
                    </m:r>
                  </m:oMath>
                </a14:m>
                <a:r>
                  <a:rPr lang="en-US" altLang="zh-SG" dirty="0"/>
                  <a:t>, and </a:t>
                </a:r>
                <a14:m>
                  <m:oMath xmlns:m="http://schemas.openxmlformats.org/officeDocument/2006/math">
                    <m:r>
                      <a:rPr lang="en-US" altLang="zh-SG" b="0" i="1" smtClean="0">
                        <a:latin typeface="Cambria Math" panose="02040503050406030204" pitchFamily="18" charset="0"/>
                      </a:rPr>
                      <m:t>𝑁</m:t>
                    </m:r>
                    <m:r>
                      <a:rPr lang="en-US" altLang="zh-SG" b="0" i="1" smtClean="0">
                        <a:latin typeface="Cambria Math" panose="02040503050406030204" pitchFamily="18" charset="0"/>
                      </a:rPr>
                      <m:t>(</m:t>
                    </m:r>
                    <m:r>
                      <a:rPr lang="en-US" altLang="zh-SG" b="0" i="1" smtClean="0">
                        <a:latin typeface="Cambria Math" panose="02040503050406030204" pitchFamily="18" charset="0"/>
                      </a:rPr>
                      <m:t>𝑣</m:t>
                    </m:r>
                    <m:r>
                      <a:rPr lang="en-US" altLang="zh-SG" b="0" i="1" smtClean="0">
                        <a:latin typeface="Cambria Math" panose="02040503050406030204" pitchFamily="18" charset="0"/>
                      </a:rPr>
                      <m:t>)</m:t>
                    </m:r>
                  </m:oMath>
                </a14:m>
                <a:r>
                  <a:rPr lang="en-US" altLang="zh-SG" dirty="0"/>
                  <a:t> as the set of neighbors.</a:t>
                </a:r>
              </a:p>
              <a:p>
                <a:pPr lvl="1"/>
                <a:r>
                  <a:rPr lang="en-US" altLang="zh-SG" dirty="0"/>
                  <a:t>Node features is the feature of each node (not node embedding) – user profile, user image, etc. When no node feature: use one-hot vector.</a:t>
                </a:r>
              </a:p>
              <a:p>
                <a:pPr lvl="1"/>
                <a:r>
                  <a:rPr lang="en-US" altLang="zh-SG" dirty="0"/>
                  <a:t>The node features + adjacency matrix </a:t>
                </a:r>
                <a14:m>
                  <m:oMath xmlns:m="http://schemas.openxmlformats.org/officeDocument/2006/math">
                    <m:r>
                      <a:rPr lang="en-US" altLang="zh-SG" b="0" i="1" dirty="0" smtClean="0">
                        <a:latin typeface="Cambria Math" panose="02040503050406030204" pitchFamily="18" charset="0"/>
                      </a:rPr>
                      <m:t>≈</m:t>
                    </m:r>
                  </m:oMath>
                </a14:m>
                <a:r>
                  <a:rPr lang="en-US" altLang="zh-SG" dirty="0"/>
                  <a:t> rep. of the nodes + edges.</a:t>
                </a:r>
              </a:p>
              <a:p>
                <a:pPr lvl="1"/>
                <a:r>
                  <a:rPr lang="en-US" altLang="zh-SG" dirty="0"/>
                  <a:t>The naïve approach: join adjacency matrix and node features, then feed them into a deep neural network.</a:t>
                </a:r>
              </a:p>
              <a:p>
                <a:pPr lvl="1"/>
                <a:r>
                  <a:rPr lang="en-US" altLang="zh-SG" dirty="0"/>
                  <a:t>Issues with this idea?</a:t>
                </a:r>
              </a:p>
              <a:p>
                <a:pPr lvl="1"/>
                <a:r>
                  <a:rPr lang="en-US" altLang="zh-SG" dirty="0"/>
                  <a:t>Computation cost? Applicability? Sensitivity?</a:t>
                </a:r>
                <a:endParaRPr lang="zh-SG" altLang="en-US" dirty="0"/>
              </a:p>
            </p:txBody>
          </p:sp>
        </mc:Choice>
        <mc:Fallback xmlns="">
          <p:sp>
            <p:nvSpPr>
              <p:cNvPr id="3" name="内容占位符 2">
                <a:extLst>
                  <a:ext uri="{FF2B5EF4-FFF2-40B4-BE49-F238E27FC236}">
                    <a16:creationId xmlns:a16="http://schemas.microsoft.com/office/drawing/2014/main" id="{A7DEE77D-5FDE-E80B-436E-E3B8441E616D}"/>
                  </a:ext>
                </a:extLst>
              </p:cNvPr>
              <p:cNvSpPr>
                <a:spLocks noGrp="1" noRot="1" noChangeAspect="1" noMove="1" noResize="1" noEditPoints="1" noAdjustHandles="1" noChangeArrowheads="1" noChangeShapeType="1" noTextEdit="1"/>
              </p:cNvSpPr>
              <p:nvPr>
                <p:ph idx="1"/>
              </p:nvPr>
            </p:nvSpPr>
            <p:spPr>
              <a:xfrm>
                <a:off x="838200" y="1543051"/>
                <a:ext cx="10515600" cy="4802186"/>
              </a:xfrm>
              <a:blipFill>
                <a:blip r:embed="rId3"/>
                <a:stretch>
                  <a:fillRect t="-1269" r="-580" b="-1142"/>
                </a:stretch>
              </a:blipFill>
            </p:spPr>
            <p:txBody>
              <a:bodyPr/>
              <a:lstStyle/>
              <a:p>
                <a:r>
                  <a:rPr lang="zh-SG" altLang="en-US">
                    <a:noFill/>
                  </a:rPr>
                  <a:t> </a:t>
                </a:r>
              </a:p>
            </p:txBody>
          </p:sp>
        </mc:Fallback>
      </mc:AlternateContent>
      <p:pic>
        <p:nvPicPr>
          <p:cNvPr id="8" name="图片 7">
            <a:extLst>
              <a:ext uri="{FF2B5EF4-FFF2-40B4-BE49-F238E27FC236}">
                <a16:creationId xmlns:a16="http://schemas.microsoft.com/office/drawing/2014/main" id="{E83BA376-F300-41E1-2708-6C4062DB723B}"/>
              </a:ext>
            </a:extLst>
          </p:cNvPr>
          <p:cNvPicPr>
            <a:picLocks noChangeAspect="1"/>
          </p:cNvPicPr>
          <p:nvPr/>
        </p:nvPicPr>
        <p:blipFill>
          <a:blip r:embed="rId4"/>
          <a:stretch>
            <a:fillRect/>
          </a:stretch>
        </p:blipFill>
        <p:spPr>
          <a:xfrm>
            <a:off x="2022764" y="1594833"/>
            <a:ext cx="8146472" cy="4698622"/>
          </a:xfrm>
          <a:prstGeom prst="rect">
            <a:avLst/>
          </a:prstGeom>
        </p:spPr>
      </p:pic>
      <p:pic>
        <p:nvPicPr>
          <p:cNvPr id="9" name="图片 8">
            <a:extLst>
              <a:ext uri="{FF2B5EF4-FFF2-40B4-BE49-F238E27FC236}">
                <a16:creationId xmlns:a16="http://schemas.microsoft.com/office/drawing/2014/main" id="{805A4D1E-C32C-9286-D99E-09063A693CA8}"/>
              </a:ext>
            </a:extLst>
          </p:cNvPr>
          <p:cNvPicPr>
            <a:picLocks noChangeAspect="1"/>
          </p:cNvPicPr>
          <p:nvPr/>
        </p:nvPicPr>
        <p:blipFill>
          <a:blip r:embed="rId5"/>
          <a:stretch>
            <a:fillRect/>
          </a:stretch>
        </p:blipFill>
        <p:spPr>
          <a:xfrm>
            <a:off x="240145" y="2004810"/>
            <a:ext cx="11711710" cy="2511686"/>
          </a:xfrm>
          <a:prstGeom prst="rect">
            <a:avLst/>
          </a:prstGeom>
        </p:spPr>
      </p:pic>
    </p:spTree>
    <p:extLst>
      <p:ext uri="{BB962C8B-B14F-4D97-AF65-F5344CB8AC3E}">
        <p14:creationId xmlns:p14="http://schemas.microsoft.com/office/powerpoint/2010/main" val="322955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B272-9D93-C906-EA9B-E5951348529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D5B48F-98FF-96BF-CDFF-CE1729CF406E}"/>
              </a:ext>
            </a:extLst>
          </p:cNvPr>
          <p:cNvSpPr>
            <a:spLocks noGrp="1"/>
          </p:cNvSpPr>
          <p:nvPr>
            <p:ph type="title"/>
          </p:nvPr>
        </p:nvSpPr>
        <p:spPr/>
        <p:txBody>
          <a:bodyPr/>
          <a:lstStyle/>
          <a:p>
            <a:r>
              <a:rPr lang="en-US" altLang="zh-SG" dirty="0"/>
              <a:t>A Quick Recap: The CNN (on Images)</a:t>
            </a:r>
            <a:endParaRPr lang="zh-SG" altLang="en-US" dirty="0"/>
          </a:p>
        </p:txBody>
      </p:sp>
      <p:sp>
        <p:nvSpPr>
          <p:cNvPr id="3" name="内容占位符 2">
            <a:extLst>
              <a:ext uri="{FF2B5EF4-FFF2-40B4-BE49-F238E27FC236}">
                <a16:creationId xmlns:a16="http://schemas.microsoft.com/office/drawing/2014/main" id="{3288DB43-6781-9B35-EEA6-AB26AA4A4BB9}"/>
              </a:ext>
            </a:extLst>
          </p:cNvPr>
          <p:cNvSpPr>
            <a:spLocks noGrp="1"/>
          </p:cNvSpPr>
          <p:nvPr>
            <p:ph idx="1"/>
          </p:nvPr>
        </p:nvSpPr>
        <p:spPr/>
        <p:txBody>
          <a:bodyPr/>
          <a:lstStyle/>
          <a:p>
            <a:r>
              <a:rPr lang="en-US" altLang="zh-SG" dirty="0"/>
              <a:t>Images can be viewed as graphs, where the nodes are the different pixels, the edges are the links between the pixels.</a:t>
            </a:r>
          </a:p>
          <a:p>
            <a:r>
              <a:rPr lang="en-US" altLang="zh-SG" dirty="0"/>
              <a:t>How we deal with images? Convolutional Networks (CNN)</a:t>
            </a:r>
          </a:p>
          <a:p>
            <a:pPr lvl="1"/>
            <a:r>
              <a:rPr lang="en-US" altLang="zh-SG" dirty="0"/>
              <a:t>Can we also leverage CNN for the more general graphs?</a:t>
            </a:r>
          </a:p>
          <a:p>
            <a:endParaRPr lang="en-US" altLang="zh-SG" dirty="0"/>
          </a:p>
          <a:p>
            <a:r>
              <a:rPr lang="en-US" altLang="zh-SG" dirty="0"/>
              <a:t>Graphs vs. Images: the differences?</a:t>
            </a:r>
          </a:p>
          <a:p>
            <a:pPr lvl="1"/>
            <a:r>
              <a:rPr lang="en-US" altLang="zh-SG" dirty="0"/>
              <a:t>No fixed notion of locality or sliding window.</a:t>
            </a:r>
          </a:p>
          <a:p>
            <a:pPr lvl="1"/>
            <a:r>
              <a:rPr lang="en-US" altLang="zh-SG" dirty="0"/>
              <a:t>Graphs are </a:t>
            </a:r>
            <a:r>
              <a:rPr lang="en-US" altLang="zh-SG" b="1" dirty="0">
                <a:solidFill>
                  <a:schemeClr val="accent2">
                    <a:lumMod val="75000"/>
                  </a:schemeClr>
                </a:solidFill>
              </a:rPr>
              <a:t>permutation invariant</a:t>
            </a:r>
            <a:r>
              <a:rPr lang="en-US" altLang="zh-SG" dirty="0"/>
              <a:t>.</a:t>
            </a:r>
          </a:p>
          <a:p>
            <a:r>
              <a:rPr lang="en-US" altLang="zh-SG" dirty="0"/>
              <a:t>What does it mean to be “permutation invariant”?</a:t>
            </a:r>
            <a:endParaRPr lang="zh-SG" altLang="en-US" dirty="0"/>
          </a:p>
        </p:txBody>
      </p:sp>
      <p:pic>
        <p:nvPicPr>
          <p:cNvPr id="7" name="图片 6">
            <a:extLst>
              <a:ext uri="{FF2B5EF4-FFF2-40B4-BE49-F238E27FC236}">
                <a16:creationId xmlns:a16="http://schemas.microsoft.com/office/drawing/2014/main" id="{9B2E9C4E-B8DC-595D-45D8-DCF938A1B7D1}"/>
              </a:ext>
            </a:extLst>
          </p:cNvPr>
          <p:cNvPicPr>
            <a:picLocks noChangeAspect="1"/>
          </p:cNvPicPr>
          <p:nvPr/>
        </p:nvPicPr>
        <p:blipFill>
          <a:blip r:embed="rId2"/>
          <a:stretch>
            <a:fillRect/>
          </a:stretch>
        </p:blipFill>
        <p:spPr>
          <a:xfrm>
            <a:off x="2807855" y="3034231"/>
            <a:ext cx="6705600" cy="3431136"/>
          </a:xfrm>
          <a:prstGeom prst="rect">
            <a:avLst/>
          </a:prstGeom>
        </p:spPr>
      </p:pic>
      <p:pic>
        <p:nvPicPr>
          <p:cNvPr id="9" name="图片 8">
            <a:extLst>
              <a:ext uri="{FF2B5EF4-FFF2-40B4-BE49-F238E27FC236}">
                <a16:creationId xmlns:a16="http://schemas.microsoft.com/office/drawing/2014/main" id="{769F0C9A-3E4B-1E0F-999E-32D3E5A26E90}"/>
              </a:ext>
            </a:extLst>
          </p:cNvPr>
          <p:cNvPicPr>
            <a:picLocks noChangeAspect="1"/>
          </p:cNvPicPr>
          <p:nvPr/>
        </p:nvPicPr>
        <p:blipFill>
          <a:blip r:embed="rId3"/>
          <a:stretch>
            <a:fillRect/>
          </a:stretch>
        </p:blipFill>
        <p:spPr>
          <a:xfrm>
            <a:off x="3740726" y="1487573"/>
            <a:ext cx="4710548" cy="2746394"/>
          </a:xfrm>
          <a:prstGeom prst="rect">
            <a:avLst/>
          </a:prstGeom>
        </p:spPr>
      </p:pic>
    </p:spTree>
    <p:extLst>
      <p:ext uri="{BB962C8B-B14F-4D97-AF65-F5344CB8AC3E}">
        <p14:creationId xmlns:p14="http://schemas.microsoft.com/office/powerpoint/2010/main" val="400859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CB23F-A0F4-F4C7-3920-D31BB17D792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F1CF1D8-F9A9-1BB3-4EBC-07FA74BFCDA8}"/>
              </a:ext>
            </a:extLst>
          </p:cNvPr>
          <p:cNvSpPr>
            <a:spLocks noGrp="1"/>
          </p:cNvSpPr>
          <p:nvPr>
            <p:ph type="title"/>
          </p:nvPr>
        </p:nvSpPr>
        <p:spPr/>
        <p:txBody>
          <a:bodyPr/>
          <a:lstStyle/>
          <a:p>
            <a:r>
              <a:rPr lang="en-US" altLang="zh-SG" dirty="0" err="1"/>
              <a:t>Charateristic</a:t>
            </a:r>
            <a:r>
              <a:rPr lang="en-US" altLang="zh-SG" dirty="0"/>
              <a:t> of Graphs: Permutation Invariant</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F035D67-670F-1D87-3F9F-ED5E10500838}"/>
                  </a:ext>
                </a:extLst>
              </p:cNvPr>
              <p:cNvSpPr>
                <a:spLocks noGrp="1"/>
              </p:cNvSpPr>
              <p:nvPr>
                <p:ph idx="1"/>
              </p:nvPr>
            </p:nvSpPr>
            <p:spPr/>
            <p:txBody>
              <a:bodyPr/>
              <a:lstStyle/>
              <a:p>
                <a:r>
                  <a:rPr lang="en-US" altLang="zh-SG" dirty="0"/>
                  <a:t>Graphs do not have a canonical order of the nodes.</a:t>
                </a:r>
              </a:p>
              <a:p>
                <a:r>
                  <a:rPr lang="en-US" altLang="zh-SG" dirty="0"/>
                  <a:t>Suppose the graph is represented as </a:t>
                </a:r>
                <a14:m>
                  <m:oMath xmlns:m="http://schemas.openxmlformats.org/officeDocument/2006/math">
                    <m:r>
                      <a:rPr lang="en-US" altLang="zh-SG" b="0" i="1" smtClean="0">
                        <a:latin typeface="Cambria Math" panose="02040503050406030204" pitchFamily="18" charset="0"/>
                      </a:rPr>
                      <m:t>𝐺</m:t>
                    </m:r>
                    <m:r>
                      <a:rPr lang="en-US" altLang="zh-SG" b="0" i="1" smtClean="0">
                        <a:latin typeface="Cambria Math" panose="02040503050406030204" pitchFamily="18" charset="0"/>
                      </a:rPr>
                      <m:t>=(</m:t>
                    </m:r>
                    <m:r>
                      <a:rPr lang="en-US" altLang="zh-SG" b="0" i="1" smtClean="0">
                        <a:latin typeface="Cambria Math" panose="02040503050406030204" pitchFamily="18" charset="0"/>
                      </a:rPr>
                      <m:t>𝐴</m:t>
                    </m:r>
                    <m:r>
                      <a:rPr lang="en-US" altLang="zh-SG" b="0" i="1" smtClean="0">
                        <a:latin typeface="Cambria Math" panose="02040503050406030204" pitchFamily="18" charset="0"/>
                      </a:rPr>
                      <m:t>,</m:t>
                    </m:r>
                    <m:r>
                      <a:rPr lang="en-US" altLang="zh-SG" b="0" i="1" smtClean="0">
                        <a:latin typeface="Cambria Math" panose="02040503050406030204" pitchFamily="18" charset="0"/>
                      </a:rPr>
                      <m:t>𝑋</m:t>
                    </m:r>
                    <m:r>
                      <a:rPr lang="en-US" altLang="zh-SG" b="0" i="1" smtClean="0">
                        <a:latin typeface="Cambria Math" panose="02040503050406030204" pitchFamily="18" charset="0"/>
                      </a:rPr>
                      <m:t>)</m:t>
                    </m:r>
                  </m:oMath>
                </a14:m>
                <a:r>
                  <a:rPr lang="zh-SG" altLang="en-US" dirty="0"/>
                  <a:t> </a:t>
                </a:r>
                <a:r>
                  <a:rPr lang="en-US" altLang="zh-SG" dirty="0"/>
                  <a:t>with </a:t>
                </a:r>
                <a14:m>
                  <m:oMath xmlns:m="http://schemas.openxmlformats.org/officeDocument/2006/math">
                    <m:r>
                      <a:rPr lang="en-US" altLang="zh-SG" b="0" i="1" smtClean="0">
                        <a:latin typeface="Cambria Math" panose="02040503050406030204" pitchFamily="18" charset="0"/>
                      </a:rPr>
                      <m:t>𝐴</m:t>
                    </m:r>
                  </m:oMath>
                </a14:m>
                <a:r>
                  <a:rPr lang="zh-SG" altLang="en-US" dirty="0"/>
                  <a:t> </a:t>
                </a:r>
                <a:r>
                  <a:rPr lang="en-US" altLang="zh-SG" dirty="0"/>
                  <a:t>the adjacency matrix and </a:t>
                </a:r>
                <a14:m>
                  <m:oMath xmlns:m="http://schemas.openxmlformats.org/officeDocument/2006/math">
                    <m:r>
                      <a:rPr lang="en-US" altLang="zh-SG" b="0" i="1" smtClean="0">
                        <a:latin typeface="Cambria Math" panose="02040503050406030204" pitchFamily="18" charset="0"/>
                      </a:rPr>
                      <m:t>𝑋</m:t>
                    </m:r>
                  </m:oMath>
                </a14:m>
                <a:r>
                  <a:rPr lang="zh-SG" altLang="en-US" dirty="0"/>
                  <a:t> </a:t>
                </a:r>
                <a:r>
                  <a:rPr lang="en-US" altLang="zh-SG" dirty="0"/>
                  <a:t>the node feature matrix.</a:t>
                </a:r>
              </a:p>
              <a:p>
                <a:pPr lvl="1"/>
                <a:r>
                  <a:rPr lang="en-US" altLang="zh-SG" dirty="0"/>
                  <a:t>Consider we learn a function </a:t>
                </a:r>
                <a14:m>
                  <m:oMath xmlns:m="http://schemas.openxmlformats.org/officeDocument/2006/math">
                    <m:r>
                      <a:rPr lang="en-US" altLang="zh-SG" b="0" i="1" smtClean="0">
                        <a:latin typeface="Cambria Math" panose="02040503050406030204" pitchFamily="18" charset="0"/>
                      </a:rPr>
                      <m:t>𝑓</m:t>
                    </m:r>
                    <m:r>
                      <a:rPr lang="en-US" altLang="zh-SG" b="0" i="1" smtClean="0">
                        <a:latin typeface="Cambria Math" panose="02040503050406030204" pitchFamily="18" charset="0"/>
                      </a:rPr>
                      <m:t>:</m:t>
                    </m:r>
                    <m:r>
                      <a:rPr lang="en-US" altLang="zh-SG" b="0" i="1" smtClean="0">
                        <a:latin typeface="Cambria Math" panose="02040503050406030204" pitchFamily="18" charset="0"/>
                      </a:rPr>
                      <m:t>𝐺</m:t>
                    </m:r>
                    <m:r>
                      <a:rPr lang="en-US" altLang="zh-SG" b="0" i="1" smtClean="0">
                        <a:latin typeface="Cambria Math" panose="02040503050406030204" pitchFamily="18" charset="0"/>
                      </a:rPr>
                      <m:t>→</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ℝ</m:t>
                        </m:r>
                      </m:e>
                      <m:sup>
                        <m:r>
                          <a:rPr lang="en-US" altLang="zh-SG" b="0" i="1" smtClean="0">
                            <a:latin typeface="Cambria Math" panose="02040503050406030204" pitchFamily="18" charset="0"/>
                          </a:rPr>
                          <m:t>𝑑</m:t>
                        </m:r>
                      </m:sup>
                    </m:sSup>
                  </m:oMath>
                </a14:m>
                <a:r>
                  <a:rPr lang="en-US" altLang="zh-SG" dirty="0"/>
                  <a:t>.</a:t>
                </a:r>
              </a:p>
              <a:p>
                <a:pPr lvl="1"/>
                <a:r>
                  <a:rPr lang="en-US" altLang="zh-SG" dirty="0"/>
                  <a:t>A graph can be viewed with different order plans;</a:t>
                </a:r>
              </a:p>
              <a:p>
                <a:pPr lvl="1"/>
                <a:r>
                  <a:rPr lang="en-US" altLang="zh-SG" dirty="0"/>
                  <a:t>For the different order plans, the representation of the graph should be the same! </a:t>
                </a:r>
                <a14:m>
                  <m:oMath xmlns:m="http://schemas.openxmlformats.org/officeDocument/2006/math">
                    <m:r>
                      <a:rPr lang="en-US" altLang="zh-SG" b="0" i="1" smtClean="0">
                        <a:latin typeface="Cambria Math" panose="02040503050406030204" pitchFamily="18" charset="0"/>
                      </a:rPr>
                      <m:t>𝑓</m:t>
                    </m:r>
                    <m:d>
                      <m:dPr>
                        <m:ctrlPr>
                          <a:rPr lang="en-US" altLang="zh-SG" b="0" i="1" smtClean="0">
                            <a:latin typeface="Cambria Math" panose="02040503050406030204" pitchFamily="18" charset="0"/>
                          </a:rPr>
                        </m:ctrlPr>
                      </m:dPr>
                      <m:e>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𝐴</m:t>
                            </m:r>
                          </m:e>
                          <m:sub>
                            <m:r>
                              <a:rPr lang="en-US" altLang="zh-SG" b="0" i="1" smtClean="0">
                                <a:latin typeface="Cambria Math" panose="02040503050406030204" pitchFamily="18" charset="0"/>
                              </a:rPr>
                              <m:t>1</m:t>
                            </m:r>
                          </m:sub>
                        </m:sSub>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𝑋</m:t>
                            </m:r>
                          </m:e>
                          <m:sub>
                            <m:r>
                              <a:rPr lang="en-US" altLang="zh-SG" b="0" i="1" smtClean="0">
                                <a:latin typeface="Cambria Math" panose="02040503050406030204" pitchFamily="18" charset="0"/>
                              </a:rPr>
                              <m:t>1</m:t>
                            </m:r>
                          </m:sub>
                        </m:sSub>
                      </m:e>
                    </m:d>
                    <m:r>
                      <a:rPr lang="en-US" altLang="zh-SG" b="0" i="1" smtClean="0">
                        <a:latin typeface="Cambria Math" panose="02040503050406030204" pitchFamily="18" charset="0"/>
                      </a:rPr>
                      <m:t>=</m:t>
                    </m:r>
                    <m:r>
                      <a:rPr lang="en-US" altLang="zh-SG" b="0" i="1" smtClean="0">
                        <a:latin typeface="Cambria Math" panose="02040503050406030204" pitchFamily="18" charset="0"/>
                      </a:rPr>
                      <m:t>𝑓</m:t>
                    </m:r>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𝐴</m:t>
                        </m:r>
                      </m:e>
                      <m:sub>
                        <m:r>
                          <a:rPr lang="en-US" altLang="zh-SG" b="0" i="1" smtClean="0">
                            <a:latin typeface="Cambria Math" panose="02040503050406030204" pitchFamily="18" charset="0"/>
                          </a:rPr>
                          <m:t>2</m:t>
                        </m:r>
                      </m:sub>
                    </m:sSub>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𝑋</m:t>
                        </m:r>
                      </m:e>
                      <m:sub>
                        <m:r>
                          <a:rPr lang="en-US" altLang="zh-SG" b="0" i="1" smtClean="0">
                            <a:latin typeface="Cambria Math" panose="02040503050406030204" pitchFamily="18" charset="0"/>
                          </a:rPr>
                          <m:t>2</m:t>
                        </m:r>
                      </m:sub>
                    </m:sSub>
                    <m:r>
                      <a:rPr lang="en-US" altLang="zh-SG" b="0" i="1" smtClean="0">
                        <a:latin typeface="Cambria Math" panose="02040503050406030204" pitchFamily="18" charset="0"/>
                      </a:rPr>
                      <m:t>)</m:t>
                    </m:r>
                  </m:oMath>
                </a14:m>
                <a:r>
                  <a:rPr lang="en-US" altLang="zh-SG" dirty="0"/>
                  <a:t>.</a:t>
                </a:r>
              </a:p>
              <a:p>
                <a:pPr lvl="1"/>
                <a:r>
                  <a:rPr lang="en-US" altLang="zh-SG" dirty="0"/>
                  <a:t>Graph-level permutation invariance: for any graph function </a:t>
                </a:r>
                <a14:m>
                  <m:oMath xmlns:m="http://schemas.openxmlformats.org/officeDocument/2006/math">
                    <m:r>
                      <a:rPr lang="en-US" altLang="zh-SG" b="0" i="1" smtClean="0">
                        <a:latin typeface="Cambria Math" panose="02040503050406030204" pitchFamily="18" charset="0"/>
                      </a:rPr>
                      <m:t>𝑓</m:t>
                    </m:r>
                    <m:r>
                      <a:rPr lang="en-US" altLang="zh-SG" b="0" i="1" smtClean="0">
                        <a:latin typeface="Cambria Math" panose="02040503050406030204" pitchFamily="18" charset="0"/>
                      </a:rPr>
                      <m:t>:</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ℝ</m:t>
                        </m:r>
                      </m:e>
                      <m:sup>
                        <m:d>
                          <m:dPr>
                            <m:begChr m:val="|"/>
                            <m:endChr m:val="|"/>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𝑉</m:t>
                            </m:r>
                          </m:e>
                        </m:d>
                        <m:r>
                          <a:rPr lang="en-US" altLang="zh-SG" b="0" i="1" smtClean="0">
                            <a:latin typeface="Cambria Math" panose="02040503050406030204" pitchFamily="18" charset="0"/>
                          </a:rPr>
                          <m:t>×</m:t>
                        </m:r>
                        <m:r>
                          <a:rPr lang="en-US" altLang="zh-SG" b="0" i="1" smtClean="0">
                            <a:latin typeface="Cambria Math" panose="02040503050406030204" pitchFamily="18" charset="0"/>
                          </a:rPr>
                          <m:t>𝑚</m:t>
                        </m:r>
                      </m:sup>
                    </m:sSup>
                    <m:r>
                      <a:rPr lang="en-US" altLang="zh-SG" b="0" i="1" smtClean="0">
                        <a:latin typeface="Cambria Math" panose="02040503050406030204" pitchFamily="18" charset="0"/>
                      </a:rPr>
                      <m:t>×</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ℝ</m:t>
                        </m:r>
                      </m:e>
                      <m:sup>
                        <m:d>
                          <m:dPr>
                            <m:begChr m:val="|"/>
                            <m:endChr m:val="|"/>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𝑉</m:t>
                            </m:r>
                          </m:e>
                        </m:d>
                        <m:r>
                          <a:rPr lang="en-US" altLang="zh-SG" b="0" i="1" smtClean="0">
                            <a:latin typeface="Cambria Math" panose="02040503050406030204" pitchFamily="18" charset="0"/>
                          </a:rPr>
                          <m:t>×|</m:t>
                        </m:r>
                        <m:r>
                          <a:rPr lang="en-US" altLang="zh-SG" b="0" i="1" smtClean="0">
                            <a:latin typeface="Cambria Math" panose="02040503050406030204" pitchFamily="18" charset="0"/>
                          </a:rPr>
                          <m:t>𝑉</m:t>
                        </m:r>
                        <m:r>
                          <a:rPr lang="en-US" altLang="zh-SG" b="0" i="1" smtClean="0">
                            <a:latin typeface="Cambria Math" panose="02040503050406030204" pitchFamily="18" charset="0"/>
                          </a:rPr>
                          <m:t>|</m:t>
                        </m:r>
                      </m:sup>
                    </m:sSup>
                    <m:r>
                      <a:rPr lang="en-US" altLang="zh-SG" b="0" i="1" smtClean="0">
                        <a:latin typeface="Cambria Math" panose="02040503050406030204" pitchFamily="18" charset="0"/>
                      </a:rPr>
                      <m:t>→</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𝑅</m:t>
                        </m:r>
                      </m:e>
                      <m:sup>
                        <m:r>
                          <a:rPr lang="en-US" altLang="zh-SG" b="0" i="1" smtClean="0">
                            <a:latin typeface="Cambria Math" panose="02040503050406030204" pitchFamily="18" charset="0"/>
                          </a:rPr>
                          <m:t>𝑑</m:t>
                        </m:r>
                      </m:sup>
                    </m:sSup>
                  </m:oMath>
                </a14:m>
                <a:r>
                  <a:rPr lang="en-US" altLang="zh-SG" dirty="0"/>
                  <a:t>, </a:t>
                </a:r>
                <a14:m>
                  <m:oMath xmlns:m="http://schemas.openxmlformats.org/officeDocument/2006/math">
                    <m:r>
                      <a:rPr lang="en-US" altLang="zh-SG" b="0" i="1" smtClean="0">
                        <a:latin typeface="Cambria Math" panose="02040503050406030204" pitchFamily="18" charset="0"/>
                      </a:rPr>
                      <m:t>𝑓</m:t>
                    </m:r>
                  </m:oMath>
                </a14:m>
                <a:r>
                  <a:rPr lang="zh-SG" altLang="en-US" dirty="0"/>
                  <a:t> </a:t>
                </a:r>
                <a:r>
                  <a:rPr lang="en-US" altLang="zh-SG" dirty="0"/>
                  <a:t>is permutation-invariant if </a:t>
                </a:r>
                <a14:m>
                  <m:oMath xmlns:m="http://schemas.openxmlformats.org/officeDocument/2006/math">
                    <m:r>
                      <a:rPr lang="en-US" altLang="zh-SG" b="0" i="1" smtClean="0">
                        <a:latin typeface="Cambria Math" panose="02040503050406030204" pitchFamily="18" charset="0"/>
                      </a:rPr>
                      <m:t>𝑓</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𝐴</m:t>
                        </m:r>
                        <m:r>
                          <a:rPr lang="en-US" altLang="zh-SG" b="0" i="1" smtClean="0">
                            <a:latin typeface="Cambria Math" panose="02040503050406030204" pitchFamily="18" charset="0"/>
                          </a:rPr>
                          <m:t>,</m:t>
                        </m:r>
                        <m:r>
                          <a:rPr lang="en-US" altLang="zh-SG" b="0" i="1" smtClean="0">
                            <a:latin typeface="Cambria Math" panose="02040503050406030204" pitchFamily="18" charset="0"/>
                          </a:rPr>
                          <m:t>𝑋</m:t>
                        </m:r>
                      </m:e>
                    </m:d>
                    <m:r>
                      <a:rPr lang="en-US" altLang="zh-SG" b="0" i="1" smtClean="0">
                        <a:latin typeface="Cambria Math" panose="02040503050406030204" pitchFamily="18" charset="0"/>
                      </a:rPr>
                      <m:t>=</m:t>
                    </m:r>
                    <m:r>
                      <a:rPr lang="en-US" altLang="zh-SG" b="0" i="1" smtClean="0">
                        <a:latin typeface="Cambria Math" panose="02040503050406030204" pitchFamily="18" charset="0"/>
                      </a:rPr>
                      <m:t>𝑓</m:t>
                    </m:r>
                    <m:r>
                      <a:rPr lang="en-US" altLang="zh-SG" b="0" i="1" smtClean="0">
                        <a:latin typeface="Cambria Math" panose="02040503050406030204" pitchFamily="18" charset="0"/>
                      </a:rPr>
                      <m:t>(</m:t>
                    </m:r>
                    <m:r>
                      <a:rPr lang="en-US" altLang="zh-SG" b="0" i="1" smtClean="0">
                        <a:latin typeface="Cambria Math" panose="02040503050406030204" pitchFamily="18" charset="0"/>
                      </a:rPr>
                      <m:t>𝑃𝐴</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𝑃</m:t>
                        </m:r>
                      </m:e>
                      <m:sup>
                        <m:r>
                          <a:rPr lang="en-US" altLang="zh-SG" b="0" i="1" smtClean="0">
                            <a:latin typeface="Cambria Math" panose="02040503050406030204" pitchFamily="18" charset="0"/>
                          </a:rPr>
                          <m:t>𝑇</m:t>
                        </m:r>
                      </m:sup>
                    </m:sSup>
                    <m:r>
                      <a:rPr lang="en-US" altLang="zh-SG" b="0" i="1" smtClean="0">
                        <a:latin typeface="Cambria Math" panose="02040503050406030204" pitchFamily="18" charset="0"/>
                      </a:rPr>
                      <m:t>,</m:t>
                    </m:r>
                    <m:r>
                      <a:rPr lang="en-US" altLang="zh-SG" b="0" i="1" smtClean="0">
                        <a:latin typeface="Cambria Math" panose="02040503050406030204" pitchFamily="18" charset="0"/>
                      </a:rPr>
                      <m:t>𝑃𝑋</m:t>
                    </m:r>
                    <m:r>
                      <a:rPr lang="en-US" altLang="zh-SG" b="0" i="1" smtClean="0">
                        <a:latin typeface="Cambria Math" panose="02040503050406030204" pitchFamily="18" charset="0"/>
                      </a:rPr>
                      <m:t>)</m:t>
                    </m:r>
                  </m:oMath>
                </a14:m>
                <a:r>
                  <a:rPr lang="zh-SG" altLang="en-US" dirty="0"/>
                  <a:t> </a:t>
                </a:r>
                <a:r>
                  <a:rPr lang="en-US" altLang="zh-SG" dirty="0"/>
                  <a:t>for any permutation </a:t>
                </a:r>
                <a14:m>
                  <m:oMath xmlns:m="http://schemas.openxmlformats.org/officeDocument/2006/math">
                    <m:r>
                      <a:rPr lang="en-US" altLang="zh-SG" b="0" i="1" smtClean="0">
                        <a:latin typeface="Cambria Math" panose="02040503050406030204" pitchFamily="18" charset="0"/>
                      </a:rPr>
                      <m:t>𝑃</m:t>
                    </m:r>
                  </m:oMath>
                </a14:m>
                <a:r>
                  <a:rPr lang="en-US" altLang="zh-SG" dirty="0"/>
                  <a:t>, which is a shuffle of the node order.</a:t>
                </a:r>
                <a:endParaRPr lang="zh-SG" altLang="en-US" dirty="0"/>
              </a:p>
            </p:txBody>
          </p:sp>
        </mc:Choice>
        <mc:Fallback xmlns="">
          <p:sp>
            <p:nvSpPr>
              <p:cNvPr id="3" name="内容占位符 2">
                <a:extLst>
                  <a:ext uri="{FF2B5EF4-FFF2-40B4-BE49-F238E27FC236}">
                    <a16:creationId xmlns:a16="http://schemas.microsoft.com/office/drawing/2014/main" id="{7F035D67-670F-1D87-3F9F-ED5E10500838}"/>
                  </a:ext>
                </a:extLst>
              </p:cNvPr>
              <p:cNvSpPr>
                <a:spLocks noGrp="1" noRot="1" noChangeAspect="1" noMove="1" noResize="1" noEditPoints="1" noAdjustHandles="1" noChangeArrowheads="1" noChangeShapeType="1" noTextEdit="1"/>
              </p:cNvSpPr>
              <p:nvPr>
                <p:ph idx="1"/>
              </p:nvPr>
            </p:nvSpPr>
            <p:spPr>
              <a:blipFill>
                <a:blip r:embed="rId2"/>
                <a:stretch>
                  <a:fillRect t="-1269"/>
                </a:stretch>
              </a:blipFill>
            </p:spPr>
            <p:txBody>
              <a:bodyPr/>
              <a:lstStyle/>
              <a:p>
                <a:r>
                  <a:rPr lang="zh-SG" altLang="en-US">
                    <a:noFill/>
                  </a:rPr>
                  <a:t> </a:t>
                </a:r>
              </a:p>
            </p:txBody>
          </p:sp>
        </mc:Fallback>
      </mc:AlternateContent>
      <p:pic>
        <p:nvPicPr>
          <p:cNvPr id="11" name="图片 10">
            <a:extLst>
              <a:ext uri="{FF2B5EF4-FFF2-40B4-BE49-F238E27FC236}">
                <a16:creationId xmlns:a16="http://schemas.microsoft.com/office/drawing/2014/main" id="{062D6E28-E473-5E43-EE42-F8E3096CE496}"/>
              </a:ext>
            </a:extLst>
          </p:cNvPr>
          <p:cNvPicPr>
            <a:picLocks noChangeAspect="1"/>
          </p:cNvPicPr>
          <p:nvPr/>
        </p:nvPicPr>
        <p:blipFill>
          <a:blip r:embed="rId3"/>
          <a:stretch>
            <a:fillRect/>
          </a:stretch>
        </p:blipFill>
        <p:spPr>
          <a:xfrm>
            <a:off x="2247302" y="1275674"/>
            <a:ext cx="3848698" cy="2314170"/>
          </a:xfrm>
          <a:prstGeom prst="rect">
            <a:avLst/>
          </a:prstGeom>
        </p:spPr>
      </p:pic>
      <p:pic>
        <p:nvPicPr>
          <p:cNvPr id="13" name="图片 12">
            <a:extLst>
              <a:ext uri="{FF2B5EF4-FFF2-40B4-BE49-F238E27FC236}">
                <a16:creationId xmlns:a16="http://schemas.microsoft.com/office/drawing/2014/main" id="{B39EF629-5AD2-D18A-9877-27F5D47A30CD}"/>
              </a:ext>
            </a:extLst>
          </p:cNvPr>
          <p:cNvPicPr>
            <a:picLocks noChangeAspect="1"/>
          </p:cNvPicPr>
          <p:nvPr/>
        </p:nvPicPr>
        <p:blipFill>
          <a:blip r:embed="rId4"/>
          <a:stretch>
            <a:fillRect/>
          </a:stretch>
        </p:blipFill>
        <p:spPr>
          <a:xfrm>
            <a:off x="6096000" y="1275674"/>
            <a:ext cx="3805384" cy="2270856"/>
          </a:xfrm>
          <a:prstGeom prst="rect">
            <a:avLst/>
          </a:prstGeom>
        </p:spPr>
      </p:pic>
    </p:spTree>
    <p:extLst>
      <p:ext uri="{BB962C8B-B14F-4D97-AF65-F5344CB8AC3E}">
        <p14:creationId xmlns:p14="http://schemas.microsoft.com/office/powerpoint/2010/main" val="298688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EC0A-BE9B-A0CC-9C1B-3CBB06271E8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B35F89-D4E6-55EA-86FC-3362B3EAFCED}"/>
                  </a:ext>
                </a:extLst>
              </p:cNvPr>
              <p:cNvSpPr>
                <a:spLocks noGrp="1"/>
              </p:cNvSpPr>
              <p:nvPr>
                <p:ph idx="1"/>
              </p:nvPr>
            </p:nvSpPr>
            <p:spPr/>
            <p:txBody>
              <a:bodyPr/>
              <a:lstStyle/>
              <a:p>
                <a:r>
                  <a:rPr lang="en-US" altLang="zh-SG" dirty="0"/>
                  <a:t>Permutation-invariant graph functions would also lead to permutation-equivariant node function:</a:t>
                </a:r>
              </a:p>
              <a:p>
                <a:pPr lvl="1"/>
                <a:r>
                  <a:rPr lang="en-US" altLang="zh-SG" dirty="0"/>
                  <a:t>The vector of the node at the same position in the graph should be the same for the different order plans.</a:t>
                </a:r>
              </a:p>
              <a:p>
                <a:pPr lvl="1"/>
                <a:r>
                  <a:rPr lang="en-US" altLang="zh-SG" dirty="0"/>
                  <a:t>Node-level permutation equivariant: for any node function </a:t>
                </a:r>
                <a14:m>
                  <m:oMath xmlns:m="http://schemas.openxmlformats.org/officeDocument/2006/math">
                    <m:r>
                      <a:rPr lang="en-US" altLang="zh-SG" b="0" i="1" smtClean="0">
                        <a:latin typeface="Cambria Math" panose="02040503050406030204" pitchFamily="18" charset="0"/>
                      </a:rPr>
                      <m:t>𝑓</m:t>
                    </m:r>
                    <m:r>
                      <a:rPr lang="en-US" altLang="zh-SG" b="0" i="1" smtClean="0">
                        <a:latin typeface="Cambria Math" panose="02040503050406030204" pitchFamily="18" charset="0"/>
                      </a:rPr>
                      <m:t>:</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ℝ</m:t>
                        </m:r>
                      </m:e>
                      <m:sup>
                        <m:d>
                          <m:dPr>
                            <m:begChr m:val="|"/>
                            <m:endChr m:val="|"/>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𝑉</m:t>
                            </m:r>
                          </m:e>
                        </m:d>
                        <m:r>
                          <a:rPr lang="en-US" altLang="zh-SG" b="0" i="1" smtClean="0">
                            <a:latin typeface="Cambria Math" panose="02040503050406030204" pitchFamily="18" charset="0"/>
                          </a:rPr>
                          <m:t>×</m:t>
                        </m:r>
                        <m:r>
                          <a:rPr lang="en-US" altLang="zh-SG" b="0" i="1" smtClean="0">
                            <a:latin typeface="Cambria Math" panose="02040503050406030204" pitchFamily="18" charset="0"/>
                          </a:rPr>
                          <m:t>𝑚</m:t>
                        </m:r>
                      </m:sup>
                    </m:sSup>
                    <m:r>
                      <a:rPr lang="en-US" altLang="zh-SG" b="0" i="1" smtClean="0">
                        <a:latin typeface="Cambria Math" panose="02040503050406030204" pitchFamily="18" charset="0"/>
                      </a:rPr>
                      <m:t>×</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ℝ</m:t>
                        </m:r>
                      </m:e>
                      <m:sup>
                        <m:d>
                          <m:dPr>
                            <m:begChr m:val="|"/>
                            <m:endChr m:val="|"/>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𝑉</m:t>
                            </m:r>
                          </m:e>
                        </m:d>
                        <m:r>
                          <a:rPr lang="en-US" altLang="zh-SG" b="0" i="1" smtClean="0">
                            <a:latin typeface="Cambria Math" panose="02040503050406030204" pitchFamily="18" charset="0"/>
                          </a:rPr>
                          <m:t>×|</m:t>
                        </m:r>
                        <m:r>
                          <a:rPr lang="en-US" altLang="zh-SG" b="0" i="1" smtClean="0">
                            <a:latin typeface="Cambria Math" panose="02040503050406030204" pitchFamily="18" charset="0"/>
                          </a:rPr>
                          <m:t>𝑉</m:t>
                        </m:r>
                        <m:r>
                          <a:rPr lang="en-US" altLang="zh-SG" b="0" i="1" smtClean="0">
                            <a:latin typeface="Cambria Math" panose="02040503050406030204" pitchFamily="18" charset="0"/>
                          </a:rPr>
                          <m:t>|</m:t>
                        </m:r>
                      </m:sup>
                    </m:sSup>
                    <m:r>
                      <a:rPr lang="en-US" altLang="zh-SG" b="0" i="1" smtClean="0">
                        <a:latin typeface="Cambria Math" panose="02040503050406030204" pitchFamily="18" charset="0"/>
                      </a:rPr>
                      <m:t>→</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𝑅</m:t>
                        </m:r>
                      </m:e>
                      <m:sup>
                        <m:d>
                          <m:dPr>
                            <m:begChr m:val="|"/>
                            <m:endChr m:val="|"/>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𝑉</m:t>
                            </m:r>
                          </m:e>
                        </m:d>
                        <m:r>
                          <a:rPr lang="en-US" altLang="zh-SG" b="0" i="1" smtClean="0">
                            <a:latin typeface="Cambria Math" panose="02040503050406030204" pitchFamily="18" charset="0"/>
                          </a:rPr>
                          <m:t>×</m:t>
                        </m:r>
                        <m:r>
                          <a:rPr lang="en-US" altLang="zh-SG" b="0" i="1" smtClean="0">
                            <a:latin typeface="Cambria Math" panose="02040503050406030204" pitchFamily="18" charset="0"/>
                          </a:rPr>
                          <m:t>𝑑</m:t>
                        </m:r>
                      </m:sup>
                    </m:sSup>
                  </m:oMath>
                </a14:m>
                <a:r>
                  <a:rPr lang="en-US" altLang="zh-SG" dirty="0"/>
                  <a:t>, </a:t>
                </a:r>
                <a14:m>
                  <m:oMath xmlns:m="http://schemas.openxmlformats.org/officeDocument/2006/math">
                    <m:r>
                      <a:rPr lang="en-US" altLang="zh-SG" b="0" i="1" smtClean="0">
                        <a:latin typeface="Cambria Math" panose="02040503050406030204" pitchFamily="18" charset="0"/>
                      </a:rPr>
                      <m:t>𝑓</m:t>
                    </m:r>
                  </m:oMath>
                </a14:m>
                <a:r>
                  <a:rPr lang="zh-SG" altLang="en-US" dirty="0"/>
                  <a:t> </a:t>
                </a:r>
                <a:r>
                  <a:rPr lang="en-US" altLang="zh-SG" dirty="0"/>
                  <a:t>is permutation-equivariant if </a:t>
                </a:r>
                <a14:m>
                  <m:oMath xmlns:m="http://schemas.openxmlformats.org/officeDocument/2006/math">
                    <m:r>
                      <a:rPr lang="en-US" altLang="zh-SG" b="0" i="1" smtClean="0">
                        <a:latin typeface="Cambria Math" panose="02040503050406030204" pitchFamily="18" charset="0"/>
                      </a:rPr>
                      <m:t>𝑃𝑓</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𝐴</m:t>
                        </m:r>
                        <m:r>
                          <a:rPr lang="en-US" altLang="zh-SG" b="0" i="1" smtClean="0">
                            <a:latin typeface="Cambria Math" panose="02040503050406030204" pitchFamily="18" charset="0"/>
                          </a:rPr>
                          <m:t>,</m:t>
                        </m:r>
                        <m:r>
                          <a:rPr lang="en-US" altLang="zh-SG" b="0" i="1" smtClean="0">
                            <a:latin typeface="Cambria Math" panose="02040503050406030204" pitchFamily="18" charset="0"/>
                          </a:rPr>
                          <m:t>𝑋</m:t>
                        </m:r>
                      </m:e>
                    </m:d>
                    <m:r>
                      <a:rPr lang="en-US" altLang="zh-SG" b="0" i="1" smtClean="0">
                        <a:latin typeface="Cambria Math" panose="02040503050406030204" pitchFamily="18" charset="0"/>
                      </a:rPr>
                      <m:t>=</m:t>
                    </m:r>
                    <m:r>
                      <a:rPr lang="en-US" altLang="zh-SG" b="0" i="1" smtClean="0">
                        <a:latin typeface="Cambria Math" panose="02040503050406030204" pitchFamily="18" charset="0"/>
                      </a:rPr>
                      <m:t>𝑓</m:t>
                    </m:r>
                    <m:r>
                      <a:rPr lang="en-US" altLang="zh-SG" b="0" i="1" smtClean="0">
                        <a:latin typeface="Cambria Math" panose="02040503050406030204" pitchFamily="18" charset="0"/>
                      </a:rPr>
                      <m:t>(</m:t>
                    </m:r>
                    <m:r>
                      <a:rPr lang="en-US" altLang="zh-SG" b="0" i="1" smtClean="0">
                        <a:latin typeface="Cambria Math" panose="02040503050406030204" pitchFamily="18" charset="0"/>
                      </a:rPr>
                      <m:t>𝑃𝐴</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𝑃</m:t>
                        </m:r>
                      </m:e>
                      <m:sup>
                        <m:r>
                          <a:rPr lang="en-US" altLang="zh-SG" b="0" i="1" smtClean="0">
                            <a:latin typeface="Cambria Math" panose="02040503050406030204" pitchFamily="18" charset="0"/>
                          </a:rPr>
                          <m:t>𝑇</m:t>
                        </m:r>
                      </m:sup>
                    </m:sSup>
                    <m:r>
                      <a:rPr lang="en-US" altLang="zh-SG" b="0" i="1" smtClean="0">
                        <a:latin typeface="Cambria Math" panose="02040503050406030204" pitchFamily="18" charset="0"/>
                      </a:rPr>
                      <m:t>,</m:t>
                    </m:r>
                    <m:r>
                      <a:rPr lang="en-US" altLang="zh-SG" b="0" i="1" smtClean="0">
                        <a:latin typeface="Cambria Math" panose="02040503050406030204" pitchFamily="18" charset="0"/>
                      </a:rPr>
                      <m:t>𝑃𝑋</m:t>
                    </m:r>
                    <m:r>
                      <a:rPr lang="en-US" altLang="zh-SG" b="0" i="1" smtClean="0">
                        <a:latin typeface="Cambria Math" panose="02040503050406030204" pitchFamily="18" charset="0"/>
                      </a:rPr>
                      <m:t>)</m:t>
                    </m:r>
                  </m:oMath>
                </a14:m>
                <a:r>
                  <a:rPr lang="zh-SG" altLang="en-US" dirty="0"/>
                  <a:t> </a:t>
                </a:r>
                <a:r>
                  <a:rPr lang="en-US" altLang="zh-SG" dirty="0"/>
                  <a:t>for any permutation </a:t>
                </a:r>
                <a14:m>
                  <m:oMath xmlns:m="http://schemas.openxmlformats.org/officeDocument/2006/math">
                    <m:r>
                      <a:rPr lang="en-US" altLang="zh-SG" b="0" i="1" smtClean="0">
                        <a:latin typeface="Cambria Math" panose="02040503050406030204" pitchFamily="18" charset="0"/>
                      </a:rPr>
                      <m:t>𝑃</m:t>
                    </m:r>
                  </m:oMath>
                </a14:m>
                <a:r>
                  <a:rPr lang="en-US" altLang="zh-SG" dirty="0"/>
                  <a:t>.</a:t>
                </a:r>
              </a:p>
              <a:p>
                <a:r>
                  <a:rPr lang="en-US" altLang="zh-SG" dirty="0"/>
                  <a:t>Graph-level permutation invariance and node-level permutation equivariance are important for building graph neural networks!</a:t>
                </a:r>
              </a:p>
              <a:p>
                <a:pPr lvl="1"/>
                <a:r>
                  <a:rPr lang="en-US" altLang="zh-SG" dirty="0"/>
                  <a:t>Graph neural networks consist of multiple permutation equivariant / invariant functions. (MLPs are NOT permutation invariant)</a:t>
                </a:r>
                <a:endParaRPr lang="zh-SG" altLang="en-US" dirty="0"/>
              </a:p>
            </p:txBody>
          </p:sp>
        </mc:Choice>
        <mc:Fallback xmlns="">
          <p:sp>
            <p:nvSpPr>
              <p:cNvPr id="3" name="内容占位符 2">
                <a:extLst>
                  <a:ext uri="{FF2B5EF4-FFF2-40B4-BE49-F238E27FC236}">
                    <a16:creationId xmlns:a16="http://schemas.microsoft.com/office/drawing/2014/main" id="{8EB35F89-D4E6-55EA-86FC-3362B3EAFCED}"/>
                  </a:ext>
                </a:extLst>
              </p:cNvPr>
              <p:cNvSpPr>
                <a:spLocks noGrp="1" noRot="1" noChangeAspect="1" noMove="1" noResize="1" noEditPoints="1" noAdjustHandles="1" noChangeArrowheads="1" noChangeShapeType="1" noTextEdit="1"/>
              </p:cNvSpPr>
              <p:nvPr>
                <p:ph idx="1"/>
              </p:nvPr>
            </p:nvSpPr>
            <p:spPr>
              <a:blipFill>
                <a:blip r:embed="rId2"/>
                <a:stretch>
                  <a:fillRect t="-1269" r="-1681" b="-2665"/>
                </a:stretch>
              </a:blipFill>
            </p:spPr>
            <p:txBody>
              <a:bodyPr/>
              <a:lstStyle/>
              <a:p>
                <a:r>
                  <a:rPr lang="zh-SG" altLang="en-US">
                    <a:noFill/>
                  </a:rPr>
                  <a:t> </a:t>
                </a:r>
              </a:p>
            </p:txBody>
          </p:sp>
        </mc:Fallback>
      </mc:AlternateContent>
      <p:sp>
        <p:nvSpPr>
          <p:cNvPr id="2" name="标题 1">
            <a:extLst>
              <a:ext uri="{FF2B5EF4-FFF2-40B4-BE49-F238E27FC236}">
                <a16:creationId xmlns:a16="http://schemas.microsoft.com/office/drawing/2014/main" id="{8D9F47E4-48B6-55AD-D7BB-DFF4CA12D9C4}"/>
              </a:ext>
            </a:extLst>
          </p:cNvPr>
          <p:cNvSpPr>
            <a:spLocks noGrp="1"/>
          </p:cNvSpPr>
          <p:nvPr>
            <p:ph type="title"/>
          </p:nvPr>
        </p:nvSpPr>
        <p:spPr/>
        <p:txBody>
          <a:bodyPr/>
          <a:lstStyle/>
          <a:p>
            <a:r>
              <a:rPr lang="en-US" altLang="zh-SG" sz="3200" dirty="0" err="1"/>
              <a:t>Charateristic</a:t>
            </a:r>
            <a:r>
              <a:rPr lang="en-US" altLang="zh-SG" sz="3200" dirty="0"/>
              <a:t> of </a:t>
            </a:r>
            <a:r>
              <a:rPr lang="en-US" altLang="zh-CN" sz="3200" dirty="0"/>
              <a:t>Nodes</a:t>
            </a:r>
            <a:r>
              <a:rPr lang="en-US" altLang="zh-SG" sz="3200" dirty="0"/>
              <a:t>: Permutation Equivariant</a:t>
            </a:r>
            <a:endParaRPr lang="zh-SG" altLang="en-US" sz="3200" dirty="0"/>
          </a:p>
        </p:txBody>
      </p:sp>
      <p:pic>
        <p:nvPicPr>
          <p:cNvPr id="6" name="图片 5">
            <a:extLst>
              <a:ext uri="{FF2B5EF4-FFF2-40B4-BE49-F238E27FC236}">
                <a16:creationId xmlns:a16="http://schemas.microsoft.com/office/drawing/2014/main" id="{EF114FF0-FFD6-397E-A9BF-145C860BB157}"/>
              </a:ext>
            </a:extLst>
          </p:cNvPr>
          <p:cNvPicPr>
            <a:picLocks noChangeAspect="1"/>
          </p:cNvPicPr>
          <p:nvPr/>
        </p:nvPicPr>
        <p:blipFill rotWithShape="1">
          <a:blip r:embed="rId3"/>
          <a:srcRect b="477"/>
          <a:stretch/>
        </p:blipFill>
        <p:spPr>
          <a:xfrm>
            <a:off x="5911272" y="3360352"/>
            <a:ext cx="5929746" cy="3353957"/>
          </a:xfrm>
          <a:prstGeom prst="rect">
            <a:avLst/>
          </a:prstGeom>
        </p:spPr>
      </p:pic>
      <p:pic>
        <p:nvPicPr>
          <p:cNvPr id="7" name="图片 6">
            <a:extLst>
              <a:ext uri="{FF2B5EF4-FFF2-40B4-BE49-F238E27FC236}">
                <a16:creationId xmlns:a16="http://schemas.microsoft.com/office/drawing/2014/main" id="{8B270A84-6C49-5498-CBCA-EAE4D2CF88A7}"/>
              </a:ext>
            </a:extLst>
          </p:cNvPr>
          <p:cNvPicPr>
            <a:picLocks noChangeAspect="1"/>
          </p:cNvPicPr>
          <p:nvPr/>
        </p:nvPicPr>
        <p:blipFill>
          <a:blip r:embed="rId4"/>
          <a:stretch>
            <a:fillRect/>
          </a:stretch>
        </p:blipFill>
        <p:spPr>
          <a:xfrm>
            <a:off x="2689076" y="1465544"/>
            <a:ext cx="6813848" cy="3140758"/>
          </a:xfrm>
          <a:prstGeom prst="rect">
            <a:avLst/>
          </a:prstGeom>
        </p:spPr>
      </p:pic>
    </p:spTree>
    <p:extLst>
      <p:ext uri="{BB962C8B-B14F-4D97-AF65-F5344CB8AC3E}">
        <p14:creationId xmlns:p14="http://schemas.microsoft.com/office/powerpoint/2010/main" val="323248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C68C2-92DB-5C6D-C95D-38A4302920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E44D1F0-92B4-89BC-82C5-94CD9F03D301}"/>
              </a:ext>
            </a:extLst>
          </p:cNvPr>
          <p:cNvSpPr>
            <a:spLocks noGrp="1"/>
          </p:cNvSpPr>
          <p:nvPr>
            <p:ph type="title"/>
          </p:nvPr>
        </p:nvSpPr>
        <p:spPr/>
        <p:txBody>
          <a:bodyPr/>
          <a:lstStyle/>
          <a:p>
            <a:r>
              <a:rPr lang="en-US" altLang="zh-SG" sz="3200" dirty="0"/>
              <a:t>Graph Convolutional Networks: Aggregate Neighbors</a:t>
            </a:r>
            <a:endParaRPr lang="zh-SG"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6B0619-2D79-8020-240B-FEC852FA6F5D}"/>
                  </a:ext>
                </a:extLst>
              </p:cNvPr>
              <p:cNvSpPr>
                <a:spLocks noGrp="1"/>
              </p:cNvSpPr>
              <p:nvPr>
                <p:ph idx="1"/>
              </p:nvPr>
            </p:nvSpPr>
            <p:spPr>
              <a:xfrm>
                <a:off x="838200" y="1543051"/>
                <a:ext cx="10515600" cy="1994908"/>
              </a:xfrm>
            </p:spPr>
            <p:txBody>
              <a:bodyPr/>
              <a:lstStyle/>
              <a:p>
                <a:r>
                  <a:rPr lang="en-US" altLang="zh-SG" dirty="0"/>
                  <a:t>Since pure MLPs with </a:t>
                </a:r>
                <a14:m>
                  <m:oMath xmlns:m="http://schemas.openxmlformats.org/officeDocument/2006/math">
                    <m:r>
                      <a:rPr lang="en-US" altLang="zh-SG" b="0" i="1" smtClean="0">
                        <a:latin typeface="Cambria Math" panose="02040503050406030204" pitchFamily="18" charset="0"/>
                      </a:rPr>
                      <m:t>𝐴</m:t>
                    </m:r>
                  </m:oMath>
                </a14:m>
                <a:r>
                  <a:rPr lang="zh-SG" altLang="en-US" dirty="0"/>
                  <a:t> </a:t>
                </a:r>
                <a:r>
                  <a:rPr lang="en-US" altLang="zh-SG" dirty="0"/>
                  <a:t>and </a:t>
                </a:r>
                <a14:m>
                  <m:oMath xmlns:m="http://schemas.openxmlformats.org/officeDocument/2006/math">
                    <m:r>
                      <a:rPr lang="en-US" altLang="zh-SG" b="0" i="1" smtClean="0">
                        <a:latin typeface="Cambria Math" panose="02040503050406030204" pitchFamily="18" charset="0"/>
                      </a:rPr>
                      <m:t>𝑋</m:t>
                    </m:r>
                  </m:oMath>
                </a14:m>
                <a:r>
                  <a:rPr lang="zh-SG" altLang="en-US" dirty="0"/>
                  <a:t> </a:t>
                </a:r>
                <a:r>
                  <a:rPr lang="en-US" altLang="zh-SG" dirty="0"/>
                  <a:t>is not a feasible solution, how should be obtain graph representation with neural networks?</a:t>
                </a:r>
              </a:p>
              <a:p>
                <a:r>
                  <a:rPr lang="en-US" altLang="zh-SG" dirty="0"/>
                  <a:t>The idea: node’s neighborhood defines a computation graph:</a:t>
                </a:r>
              </a:p>
              <a:p>
                <a:pPr lvl="1"/>
                <a:r>
                  <a:rPr lang="en-US" altLang="zh-SG" dirty="0"/>
                  <a:t>Learn how to propagate info across graph to compute node features.</a:t>
                </a:r>
              </a:p>
            </p:txBody>
          </p:sp>
        </mc:Choice>
        <mc:Fallback xmlns="">
          <p:sp>
            <p:nvSpPr>
              <p:cNvPr id="3" name="内容占位符 2">
                <a:extLst>
                  <a:ext uri="{FF2B5EF4-FFF2-40B4-BE49-F238E27FC236}">
                    <a16:creationId xmlns:a16="http://schemas.microsoft.com/office/drawing/2014/main" id="{136B0619-2D79-8020-240B-FEC852FA6F5D}"/>
                  </a:ext>
                </a:extLst>
              </p:cNvPr>
              <p:cNvSpPr>
                <a:spLocks noGrp="1" noRot="1" noChangeAspect="1" noMove="1" noResize="1" noEditPoints="1" noAdjustHandles="1" noChangeArrowheads="1" noChangeShapeType="1" noTextEdit="1"/>
              </p:cNvSpPr>
              <p:nvPr>
                <p:ph idx="1"/>
              </p:nvPr>
            </p:nvSpPr>
            <p:spPr>
              <a:xfrm>
                <a:off x="838200" y="1543051"/>
                <a:ext cx="10515600" cy="1994908"/>
              </a:xfrm>
              <a:blipFill>
                <a:blip r:embed="rId2"/>
                <a:stretch>
                  <a:fillRect t="-3058" b="-5810"/>
                </a:stretch>
              </a:blipFill>
            </p:spPr>
            <p:txBody>
              <a:bodyPr/>
              <a:lstStyle/>
              <a:p>
                <a:r>
                  <a:rPr lang="zh-SG" altLang="en-US">
                    <a:noFill/>
                  </a:rPr>
                  <a:t> </a:t>
                </a:r>
              </a:p>
            </p:txBody>
          </p:sp>
        </mc:Fallback>
      </mc:AlternateContent>
      <p:pic>
        <p:nvPicPr>
          <p:cNvPr id="8" name="图片 7">
            <a:extLst>
              <a:ext uri="{FF2B5EF4-FFF2-40B4-BE49-F238E27FC236}">
                <a16:creationId xmlns:a16="http://schemas.microsoft.com/office/drawing/2014/main" id="{CB13EBE5-A6F3-BCB8-1DA6-926981150F02}"/>
              </a:ext>
            </a:extLst>
          </p:cNvPr>
          <p:cNvPicPr>
            <a:picLocks noChangeAspect="1"/>
          </p:cNvPicPr>
          <p:nvPr/>
        </p:nvPicPr>
        <p:blipFill>
          <a:blip r:embed="rId3"/>
          <a:stretch>
            <a:fillRect/>
          </a:stretch>
        </p:blipFill>
        <p:spPr>
          <a:xfrm>
            <a:off x="5883499" y="3690229"/>
            <a:ext cx="6080614" cy="2655008"/>
          </a:xfrm>
          <a:prstGeom prst="rect">
            <a:avLst/>
          </a:prstGeom>
        </p:spPr>
      </p:pic>
      <p:sp>
        <p:nvSpPr>
          <p:cNvPr id="12" name="文本框 11">
            <a:extLst>
              <a:ext uri="{FF2B5EF4-FFF2-40B4-BE49-F238E27FC236}">
                <a16:creationId xmlns:a16="http://schemas.microsoft.com/office/drawing/2014/main" id="{E786B24F-A613-67B4-5829-1A6E387DD942}"/>
              </a:ext>
            </a:extLst>
          </p:cNvPr>
          <p:cNvSpPr txBox="1"/>
          <p:nvPr/>
        </p:nvSpPr>
        <p:spPr>
          <a:xfrm>
            <a:off x="838200" y="4325235"/>
            <a:ext cx="5257800" cy="1384995"/>
          </a:xfrm>
          <a:prstGeom prst="rect">
            <a:avLst/>
          </a:prstGeom>
          <a:noFill/>
        </p:spPr>
        <p:txBody>
          <a:bodyPr wrap="square">
            <a:spAutoFit/>
          </a:bodyPr>
          <a:lstStyle/>
          <a:p>
            <a:pPr marL="324000" marR="0" lvl="0" indent="-324000" algn="l" defTabSz="914377" rtl="0" eaLnBrk="1" fontAlgn="auto" latinLnBrk="0" hangingPunct="1">
              <a:lnSpc>
                <a:spcPct val="100000"/>
              </a:lnSpc>
              <a:spcBef>
                <a:spcPts val="600"/>
              </a:spcBef>
              <a:spcAft>
                <a:spcPts val="600"/>
              </a:spcAft>
              <a:buClrTx/>
              <a:buSzTx/>
              <a:buFontTx/>
              <a:buBlip>
                <a:blip r:embed="rId4"/>
              </a:buBlip>
              <a:tabLst/>
              <a:defRPr/>
            </a:pPr>
            <a:r>
              <a:rPr kumimoji="0" lang="en-US" altLang="zh-SG" sz="2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The key: generate node embeddings based on the local network neighborhoods!</a:t>
            </a:r>
          </a:p>
        </p:txBody>
      </p:sp>
      <p:pic>
        <p:nvPicPr>
          <p:cNvPr id="10" name="图片 9">
            <a:extLst>
              <a:ext uri="{FF2B5EF4-FFF2-40B4-BE49-F238E27FC236}">
                <a16:creationId xmlns:a16="http://schemas.microsoft.com/office/drawing/2014/main" id="{48FB60FA-B3AD-5AFE-5948-FC3E06330DE9}"/>
              </a:ext>
            </a:extLst>
          </p:cNvPr>
          <p:cNvPicPr>
            <a:picLocks noChangeAspect="1"/>
          </p:cNvPicPr>
          <p:nvPr/>
        </p:nvPicPr>
        <p:blipFill>
          <a:blip r:embed="rId5"/>
          <a:stretch>
            <a:fillRect/>
          </a:stretch>
        </p:blipFill>
        <p:spPr>
          <a:xfrm>
            <a:off x="1089293" y="1987688"/>
            <a:ext cx="3663952" cy="3887818"/>
          </a:xfrm>
          <a:prstGeom prst="rect">
            <a:avLst/>
          </a:prstGeom>
        </p:spPr>
      </p:pic>
      <p:pic>
        <p:nvPicPr>
          <p:cNvPr id="14" name="图片 13">
            <a:extLst>
              <a:ext uri="{FF2B5EF4-FFF2-40B4-BE49-F238E27FC236}">
                <a16:creationId xmlns:a16="http://schemas.microsoft.com/office/drawing/2014/main" id="{71F6E062-9167-34D0-F447-B17B8CA529C0}"/>
              </a:ext>
            </a:extLst>
          </p:cNvPr>
          <p:cNvPicPr>
            <a:picLocks noChangeAspect="1"/>
          </p:cNvPicPr>
          <p:nvPr/>
        </p:nvPicPr>
        <p:blipFill>
          <a:blip r:embed="rId6"/>
          <a:stretch>
            <a:fillRect/>
          </a:stretch>
        </p:blipFill>
        <p:spPr>
          <a:xfrm>
            <a:off x="5048955" y="1516973"/>
            <a:ext cx="6718604" cy="4829248"/>
          </a:xfrm>
          <a:prstGeom prst="rect">
            <a:avLst/>
          </a:prstGeom>
        </p:spPr>
      </p:pic>
    </p:spTree>
    <p:extLst>
      <p:ext uri="{BB962C8B-B14F-4D97-AF65-F5344CB8AC3E}">
        <p14:creationId xmlns:p14="http://schemas.microsoft.com/office/powerpoint/2010/main" val="60692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02F9E-5385-00E8-E20D-2A320C1087F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1C1D2F-029F-FA47-015A-25EBCDD3D561}"/>
              </a:ext>
            </a:extLst>
          </p:cNvPr>
          <p:cNvSpPr>
            <a:spLocks noGrp="1"/>
          </p:cNvSpPr>
          <p:nvPr>
            <p:ph type="title"/>
          </p:nvPr>
        </p:nvSpPr>
        <p:spPr/>
        <p:txBody>
          <a:bodyPr/>
          <a:lstStyle/>
          <a:p>
            <a:r>
              <a:rPr lang="en-US" altLang="zh-SG" sz="3600" dirty="0"/>
              <a:t>Admin Issues for Week 9: CA#2</a:t>
            </a:r>
            <a:endParaRPr lang="zh-SG" altLang="en-US" dirty="0"/>
          </a:p>
        </p:txBody>
      </p:sp>
      <p:sp>
        <p:nvSpPr>
          <p:cNvPr id="3" name="内容占位符 2">
            <a:extLst>
              <a:ext uri="{FF2B5EF4-FFF2-40B4-BE49-F238E27FC236}">
                <a16:creationId xmlns:a16="http://schemas.microsoft.com/office/drawing/2014/main" id="{13DE20FA-60F8-DC10-1331-CA8EC75C33E5}"/>
              </a:ext>
            </a:extLst>
          </p:cNvPr>
          <p:cNvSpPr>
            <a:spLocks noGrp="1"/>
          </p:cNvSpPr>
          <p:nvPr>
            <p:ph idx="1"/>
          </p:nvPr>
        </p:nvSpPr>
        <p:spPr/>
        <p:txBody>
          <a:bodyPr/>
          <a:lstStyle/>
          <a:p>
            <a:r>
              <a:rPr lang="en-US" altLang="zh-SG" dirty="0"/>
              <a:t>Topic: same for CEG5304 and EE6934: image generation with diffusion-based method.</a:t>
            </a:r>
          </a:p>
          <a:p>
            <a:r>
              <a:rPr lang="en-US" altLang="zh-SG" dirty="0"/>
              <a:t>Format: exploratory “essay”, no coding required. Marks given according to the “description” and “discussion”.</a:t>
            </a:r>
          </a:p>
          <a:p>
            <a:r>
              <a:rPr lang="en-US" altLang="zh-SG" dirty="0"/>
              <a:t>I.e., a more detailed “description” and “discussion” is the key to higher marks.</a:t>
            </a:r>
          </a:p>
          <a:p>
            <a:r>
              <a:rPr lang="en-US" altLang="zh-SG" dirty="0"/>
              <a:t>New deadline: 20 Apr 2024 1759 SGT. Please hand in on time.</a:t>
            </a:r>
          </a:p>
        </p:txBody>
      </p:sp>
    </p:spTree>
    <p:extLst>
      <p:ext uri="{BB962C8B-B14F-4D97-AF65-F5344CB8AC3E}">
        <p14:creationId xmlns:p14="http://schemas.microsoft.com/office/powerpoint/2010/main" val="268056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48041-22EB-DBA7-FFF2-47BFDACE0EB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09216DF-43BA-ADD4-02B6-B1D5C3A77C24}"/>
              </a:ext>
            </a:extLst>
          </p:cNvPr>
          <p:cNvSpPr>
            <a:spLocks noGrp="1"/>
          </p:cNvSpPr>
          <p:nvPr>
            <p:ph type="title"/>
          </p:nvPr>
        </p:nvSpPr>
        <p:spPr/>
        <p:txBody>
          <a:bodyPr/>
          <a:lstStyle/>
          <a:p>
            <a:r>
              <a:rPr lang="en-US" altLang="zh-SG" sz="3600" dirty="0"/>
              <a:t>Graph Convolutional Networks</a:t>
            </a:r>
            <a:endParaRPr lang="zh-SG" altLang="en-US" dirty="0"/>
          </a:p>
        </p:txBody>
      </p:sp>
      <p:sp>
        <p:nvSpPr>
          <p:cNvPr id="3" name="内容占位符 2">
            <a:extLst>
              <a:ext uri="{FF2B5EF4-FFF2-40B4-BE49-F238E27FC236}">
                <a16:creationId xmlns:a16="http://schemas.microsoft.com/office/drawing/2014/main" id="{1A08A858-7A2A-EB2E-046A-EDB6532D8D49}"/>
              </a:ext>
            </a:extLst>
          </p:cNvPr>
          <p:cNvSpPr>
            <a:spLocks noGrp="1"/>
          </p:cNvSpPr>
          <p:nvPr>
            <p:ph idx="1"/>
          </p:nvPr>
        </p:nvSpPr>
        <p:spPr>
          <a:xfrm>
            <a:off x="838200" y="1543051"/>
            <a:ext cx="10515600" cy="2517264"/>
          </a:xfrm>
        </p:spPr>
        <p:txBody>
          <a:bodyPr/>
          <a:lstStyle/>
          <a:p>
            <a:pPr marL="324000" marR="0" lvl="0" indent="-324000" algn="l" defTabSz="914377" rtl="0" eaLnBrk="1" fontAlgn="auto" latinLnBrk="0" hangingPunct="1">
              <a:lnSpc>
                <a:spcPct val="100000"/>
              </a:lnSpc>
              <a:spcBef>
                <a:spcPts val="600"/>
              </a:spcBef>
              <a:spcAft>
                <a:spcPts val="600"/>
              </a:spcAft>
              <a:buClrTx/>
              <a:buSzTx/>
              <a:buFontTx/>
              <a:buBlip>
                <a:blip r:embed="rId2"/>
              </a:buBlip>
              <a:tabLst/>
              <a:defRPr/>
            </a:pPr>
            <a:r>
              <a:rPr kumimoji="0" lang="en-US" altLang="zh-SG" sz="2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Generate node embeddings based on the local network neighborhoods.</a:t>
            </a:r>
          </a:p>
          <a:p>
            <a:pPr marL="685783" marR="0" lvl="1" indent="-324000" algn="l" defTabSz="914377" rtl="0" eaLnBrk="1" fontAlgn="auto" latinLnBrk="0" hangingPunct="1">
              <a:lnSpc>
                <a:spcPct val="100000"/>
              </a:lnSpc>
              <a:spcBef>
                <a:spcPts val="0"/>
              </a:spcBef>
              <a:spcAft>
                <a:spcPts val="600"/>
              </a:spcAft>
              <a:buClrTx/>
              <a:buSzTx/>
              <a:buFontTx/>
              <a:buBlip>
                <a:blip r:embed="rId2"/>
              </a:buBlip>
              <a:tabLst/>
              <a:defRPr/>
            </a:pPr>
            <a:r>
              <a:rPr kumimoji="0" lang="en-US" altLang="zh-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Intuition 1: nodes aggregate information from their neighbors using neural networks.</a:t>
            </a:r>
          </a:p>
          <a:p>
            <a:pPr marL="685783" marR="0" lvl="1" indent="-324000" algn="l" defTabSz="914377" rtl="0" eaLnBrk="1" fontAlgn="auto" latinLnBrk="0" hangingPunct="1">
              <a:lnSpc>
                <a:spcPct val="100000"/>
              </a:lnSpc>
              <a:spcBef>
                <a:spcPts val="0"/>
              </a:spcBef>
              <a:spcAft>
                <a:spcPts val="600"/>
              </a:spcAft>
              <a:buClrTx/>
              <a:buSzTx/>
              <a:buFontTx/>
              <a:buBlip>
                <a:blip r:embed="rId2"/>
              </a:buBlip>
              <a:tabLst/>
              <a:defRPr/>
            </a:pPr>
            <a:r>
              <a:rPr kumimoji="0" lang="en-US" altLang="zh-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Intuition 2: every node defines a computation graph based on its neighborhood.</a:t>
            </a:r>
            <a:endParaRPr kumimoji="0" lang="zh-SG" altLang="en-US"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C166D9CC-73C5-1F52-4430-2AC695F21DA5}"/>
              </a:ext>
            </a:extLst>
          </p:cNvPr>
          <p:cNvPicPr>
            <a:picLocks noChangeAspect="1"/>
          </p:cNvPicPr>
          <p:nvPr/>
        </p:nvPicPr>
        <p:blipFill>
          <a:blip r:embed="rId3"/>
          <a:stretch>
            <a:fillRect/>
          </a:stretch>
        </p:blipFill>
        <p:spPr>
          <a:xfrm>
            <a:off x="5777407" y="2938690"/>
            <a:ext cx="5244608" cy="3769758"/>
          </a:xfrm>
          <a:prstGeom prst="rect">
            <a:avLst/>
          </a:prstGeom>
        </p:spPr>
      </p:pic>
      <p:pic>
        <p:nvPicPr>
          <p:cNvPr id="8" name="图片 7">
            <a:extLst>
              <a:ext uri="{FF2B5EF4-FFF2-40B4-BE49-F238E27FC236}">
                <a16:creationId xmlns:a16="http://schemas.microsoft.com/office/drawing/2014/main" id="{1037B804-9DAB-763E-712C-69E06A6ABD0F}"/>
              </a:ext>
            </a:extLst>
          </p:cNvPr>
          <p:cNvPicPr>
            <a:picLocks noChangeAspect="1"/>
          </p:cNvPicPr>
          <p:nvPr/>
        </p:nvPicPr>
        <p:blipFill rotWithShape="1">
          <a:blip r:embed="rId4"/>
          <a:srcRect b="16997"/>
          <a:stretch/>
        </p:blipFill>
        <p:spPr>
          <a:xfrm>
            <a:off x="1169985" y="4060315"/>
            <a:ext cx="2594298" cy="2284922"/>
          </a:xfrm>
          <a:prstGeom prst="rect">
            <a:avLst/>
          </a:prstGeom>
        </p:spPr>
      </p:pic>
      <p:pic>
        <p:nvPicPr>
          <p:cNvPr id="10" name="图片 9">
            <a:extLst>
              <a:ext uri="{FF2B5EF4-FFF2-40B4-BE49-F238E27FC236}">
                <a16:creationId xmlns:a16="http://schemas.microsoft.com/office/drawing/2014/main" id="{855B8D2D-22FC-D781-A77F-2EE654E97827}"/>
              </a:ext>
            </a:extLst>
          </p:cNvPr>
          <p:cNvPicPr>
            <a:picLocks noChangeAspect="1"/>
          </p:cNvPicPr>
          <p:nvPr/>
        </p:nvPicPr>
        <p:blipFill rotWithShape="1">
          <a:blip r:embed="rId5"/>
          <a:srcRect r="45748"/>
          <a:stretch/>
        </p:blipFill>
        <p:spPr>
          <a:xfrm>
            <a:off x="4537817" y="4138423"/>
            <a:ext cx="6614445" cy="2128705"/>
          </a:xfrm>
          <a:prstGeom prst="rect">
            <a:avLst/>
          </a:prstGeom>
        </p:spPr>
      </p:pic>
    </p:spTree>
    <p:extLst>
      <p:ext uri="{BB962C8B-B14F-4D97-AF65-F5344CB8AC3E}">
        <p14:creationId xmlns:p14="http://schemas.microsoft.com/office/powerpoint/2010/main" val="175967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EFB32-231A-5F30-7A38-DC0A354D19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4BBEB70-C7FF-73FD-2DCA-3F670B15E397}"/>
              </a:ext>
            </a:extLst>
          </p:cNvPr>
          <p:cNvSpPr>
            <a:spLocks noGrp="1"/>
          </p:cNvSpPr>
          <p:nvPr>
            <p:ph type="title"/>
          </p:nvPr>
        </p:nvSpPr>
        <p:spPr/>
        <p:txBody>
          <a:bodyPr/>
          <a:lstStyle/>
          <a:p>
            <a:r>
              <a:rPr lang="en-US" altLang="zh-SG" dirty="0"/>
              <a:t>Building GCN with Neighborhood Aggregation</a:t>
            </a:r>
            <a:endParaRPr lang="zh-SG" altLang="en-US" dirty="0"/>
          </a:p>
        </p:txBody>
      </p:sp>
      <p:sp>
        <p:nvSpPr>
          <p:cNvPr id="3" name="内容占位符 2">
            <a:extLst>
              <a:ext uri="{FF2B5EF4-FFF2-40B4-BE49-F238E27FC236}">
                <a16:creationId xmlns:a16="http://schemas.microsoft.com/office/drawing/2014/main" id="{559E4D53-CA15-46C1-0F59-6AC7013908FF}"/>
              </a:ext>
            </a:extLst>
          </p:cNvPr>
          <p:cNvSpPr>
            <a:spLocks noGrp="1"/>
          </p:cNvSpPr>
          <p:nvPr>
            <p:ph idx="1"/>
          </p:nvPr>
        </p:nvSpPr>
        <p:spPr>
          <a:xfrm>
            <a:off x="838199" y="1543051"/>
            <a:ext cx="6245207" cy="4802186"/>
          </a:xfrm>
        </p:spPr>
        <p:txBody>
          <a:bodyPr/>
          <a:lstStyle/>
          <a:p>
            <a:r>
              <a:rPr lang="en-US" altLang="zh-SG" sz="2400" dirty="0"/>
              <a:t>Basic approach: avg. information from neighbors and apply a neural network.</a:t>
            </a:r>
          </a:p>
          <a:p>
            <a:r>
              <a:rPr lang="en-US" altLang="zh-SG" sz="2400" dirty="0"/>
              <a:t>Given a node, the GCN that computes its embedding is permutation invariant.</a:t>
            </a:r>
          </a:p>
          <a:p>
            <a:pPr lvl="1"/>
            <a:r>
              <a:rPr lang="en-US" altLang="zh-SG" dirty="0"/>
              <a:t>Note that the average operation is permutation invariant.</a:t>
            </a:r>
            <a:endParaRPr lang="zh-SG" altLang="en-US" dirty="0"/>
          </a:p>
        </p:txBody>
      </p:sp>
      <p:pic>
        <p:nvPicPr>
          <p:cNvPr id="23" name="图片 22">
            <a:extLst>
              <a:ext uri="{FF2B5EF4-FFF2-40B4-BE49-F238E27FC236}">
                <a16:creationId xmlns:a16="http://schemas.microsoft.com/office/drawing/2014/main" id="{E4FDE345-27B2-85E8-6BC3-40CCFE162C4D}"/>
              </a:ext>
            </a:extLst>
          </p:cNvPr>
          <p:cNvPicPr>
            <a:picLocks noChangeAspect="1"/>
          </p:cNvPicPr>
          <p:nvPr/>
        </p:nvPicPr>
        <p:blipFill>
          <a:blip r:embed="rId2"/>
          <a:stretch>
            <a:fillRect/>
          </a:stretch>
        </p:blipFill>
        <p:spPr>
          <a:xfrm>
            <a:off x="1902680" y="4141196"/>
            <a:ext cx="4104370" cy="2366264"/>
          </a:xfrm>
          <a:prstGeom prst="rect">
            <a:avLst/>
          </a:prstGeom>
        </p:spPr>
      </p:pic>
      <p:grpSp>
        <p:nvGrpSpPr>
          <p:cNvPr id="26" name="组合 25">
            <a:extLst>
              <a:ext uri="{FF2B5EF4-FFF2-40B4-BE49-F238E27FC236}">
                <a16:creationId xmlns:a16="http://schemas.microsoft.com/office/drawing/2014/main" id="{F04E3F29-9ABB-CF90-0DB6-327D8A8C7533}"/>
              </a:ext>
            </a:extLst>
          </p:cNvPr>
          <p:cNvGrpSpPr/>
          <p:nvPr/>
        </p:nvGrpSpPr>
        <p:grpSpPr>
          <a:xfrm>
            <a:off x="6638358" y="3341406"/>
            <a:ext cx="5106342" cy="3359016"/>
            <a:chOff x="6638358" y="3341406"/>
            <a:chExt cx="5106342" cy="3359016"/>
          </a:xfrm>
        </p:grpSpPr>
        <p:grpSp>
          <p:nvGrpSpPr>
            <p:cNvPr id="15" name="组合 14">
              <a:extLst>
                <a:ext uri="{FF2B5EF4-FFF2-40B4-BE49-F238E27FC236}">
                  <a16:creationId xmlns:a16="http://schemas.microsoft.com/office/drawing/2014/main" id="{D6FBA098-1210-6CF4-4A6F-E33101078EBB}"/>
                </a:ext>
              </a:extLst>
            </p:cNvPr>
            <p:cNvGrpSpPr/>
            <p:nvPr/>
          </p:nvGrpSpPr>
          <p:grpSpPr>
            <a:xfrm>
              <a:off x="7071530" y="3341406"/>
              <a:ext cx="4673170" cy="3359016"/>
              <a:chOff x="6734536" y="2059265"/>
              <a:chExt cx="5244608" cy="3769758"/>
            </a:xfrm>
          </p:grpSpPr>
          <p:pic>
            <p:nvPicPr>
              <p:cNvPr id="4" name="图片 3">
                <a:extLst>
                  <a:ext uri="{FF2B5EF4-FFF2-40B4-BE49-F238E27FC236}">
                    <a16:creationId xmlns:a16="http://schemas.microsoft.com/office/drawing/2014/main" id="{8FB4E2C3-CB8F-A029-0EDB-D6CEACB887DF}"/>
                  </a:ext>
                </a:extLst>
              </p:cNvPr>
              <p:cNvPicPr>
                <a:picLocks noChangeAspect="1"/>
              </p:cNvPicPr>
              <p:nvPr/>
            </p:nvPicPr>
            <p:blipFill>
              <a:blip r:embed="rId3"/>
              <a:stretch>
                <a:fillRect/>
              </a:stretch>
            </p:blipFill>
            <p:spPr>
              <a:xfrm>
                <a:off x="6734536" y="2059265"/>
                <a:ext cx="5244608" cy="3769758"/>
              </a:xfrm>
              <a:prstGeom prst="rect">
                <a:avLst/>
              </a:prstGeom>
            </p:spPr>
          </p:pic>
          <p:sp>
            <p:nvSpPr>
              <p:cNvPr id="5" name="TextBox 6">
                <a:extLst>
                  <a:ext uri="{FF2B5EF4-FFF2-40B4-BE49-F238E27FC236}">
                    <a16:creationId xmlns:a16="http://schemas.microsoft.com/office/drawing/2014/main" id="{8235E7B0-05C7-D055-ED43-7DF637700C6E}"/>
                  </a:ext>
                </a:extLst>
              </p:cNvPr>
              <p:cNvSpPr txBox="1"/>
              <p:nvPr/>
            </p:nvSpPr>
            <p:spPr>
              <a:xfrm>
                <a:off x="6747865" y="5050564"/>
                <a:ext cx="2389290" cy="640935"/>
              </a:xfrm>
              <a:prstGeom prst="rect">
                <a:avLst/>
              </a:prstGeom>
              <a:noFill/>
            </p:spPr>
            <p:txBody>
              <a:bodyPr wrap="square" rtlCol="0" anchor="ctr" anchorCtr="0">
                <a:noAutofit/>
              </a:bodyPr>
              <a:lstStyle/>
              <a:p>
                <a:pPr algn="ctr"/>
                <a:r>
                  <a:rPr kumimoji="0" lang="en-US" altLang="zh-CN" sz="20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Apply Neural Network</a:t>
                </a:r>
                <a:endParaRPr kumimoji="0" lang="en-SG" sz="20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cxnSp>
            <p:nvCxnSpPr>
              <p:cNvPr id="7" name="直接箭头连接符 6">
                <a:extLst>
                  <a:ext uri="{FF2B5EF4-FFF2-40B4-BE49-F238E27FC236}">
                    <a16:creationId xmlns:a16="http://schemas.microsoft.com/office/drawing/2014/main" id="{33DA64C4-002B-4DBF-BA81-F0EAD817B59D}"/>
                  </a:ext>
                </a:extLst>
              </p:cNvPr>
              <p:cNvCxnSpPr>
                <a:cxnSpLocks/>
                <a:stCxn id="5" idx="0"/>
              </p:cNvCxnSpPr>
              <p:nvPr/>
            </p:nvCxnSpPr>
            <p:spPr>
              <a:xfrm flipH="1" flipV="1">
                <a:off x="7827948" y="4284660"/>
                <a:ext cx="114562" cy="765905"/>
              </a:xfrm>
              <a:prstGeom prst="straightConnector1">
                <a:avLst/>
              </a:prstGeom>
              <a:ln w="57150">
                <a:solidFill>
                  <a:srgbClr val="00428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6">
                <a:extLst>
                  <a:ext uri="{FF2B5EF4-FFF2-40B4-BE49-F238E27FC236}">
                    <a16:creationId xmlns:a16="http://schemas.microsoft.com/office/drawing/2014/main" id="{5C403AD1-F4F3-5284-DA77-8064C70C8A4D}"/>
                  </a:ext>
                </a:extLst>
              </p:cNvPr>
              <p:cNvSpPr txBox="1"/>
              <p:nvPr/>
            </p:nvSpPr>
            <p:spPr>
              <a:xfrm>
                <a:off x="6954219" y="2698335"/>
                <a:ext cx="2182937" cy="765904"/>
              </a:xfrm>
              <a:prstGeom prst="rect">
                <a:avLst/>
              </a:prstGeom>
              <a:noFill/>
            </p:spPr>
            <p:txBody>
              <a:bodyPr wrap="square" rtlCol="0" anchor="ctr" anchorCtr="0">
                <a:noAutofit/>
              </a:bodyPr>
              <a:lstStyle/>
              <a:p>
                <a:pPr algn="ctr"/>
                <a:r>
                  <a:rPr kumimoji="0" lang="en-US" altLang="zh-CN" sz="2000" b="0" i="0" u="none" strike="noStrike" kern="1200" cap="none" spc="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rPr>
                  <a:t>Average from Neighbors</a:t>
                </a:r>
                <a:endParaRPr kumimoji="0" lang="en-SG" sz="2000" b="0" i="0" u="none" strike="noStrike" kern="1200" cap="none" spc="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endParaRPr>
              </a:p>
            </p:txBody>
          </p:sp>
          <p:cxnSp>
            <p:nvCxnSpPr>
              <p:cNvPr id="13" name="直接箭头连接符 12">
                <a:extLst>
                  <a:ext uri="{FF2B5EF4-FFF2-40B4-BE49-F238E27FC236}">
                    <a16:creationId xmlns:a16="http://schemas.microsoft.com/office/drawing/2014/main" id="{B3B62409-D5AA-3933-22C4-CF53DBB9B70D}"/>
                  </a:ext>
                </a:extLst>
              </p:cNvPr>
              <p:cNvCxnSpPr>
                <a:cxnSpLocks/>
                <a:stCxn id="9" idx="2"/>
              </p:cNvCxnSpPr>
              <p:nvPr/>
            </p:nvCxnSpPr>
            <p:spPr>
              <a:xfrm>
                <a:off x="8045687" y="3464239"/>
                <a:ext cx="559927" cy="61210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B06B9B9-00DA-AECA-465F-C9C83F0342DB}"/>
                    </a:ext>
                  </a:extLst>
                </p:cNvPr>
                <p:cNvSpPr txBox="1"/>
                <p:nvPr/>
              </p:nvSpPr>
              <p:spPr>
                <a:xfrm>
                  <a:off x="6638358" y="4907877"/>
                  <a:ext cx="5811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SG" sz="2400" b="0" i="1" smtClean="0">
                                <a:solidFill>
                                  <a:srgbClr val="004282"/>
                                </a:solidFill>
                                <a:latin typeface="Cambria Math" panose="02040503050406030204" pitchFamily="18" charset="0"/>
                              </a:rPr>
                            </m:ctrlPr>
                          </m:sSubPr>
                          <m:e>
                            <m:r>
                              <a:rPr lang="en-US" altLang="zh-SG" sz="2400" b="1" i="1" smtClean="0">
                                <a:solidFill>
                                  <a:srgbClr val="004282"/>
                                </a:solidFill>
                                <a:latin typeface="Cambria Math" panose="02040503050406030204" pitchFamily="18" charset="0"/>
                              </a:rPr>
                              <m:t>𝒛</m:t>
                            </m:r>
                          </m:e>
                          <m:sub>
                            <m:r>
                              <a:rPr lang="en-US" altLang="zh-SG" sz="2400" b="0" i="1" smtClean="0">
                                <a:solidFill>
                                  <a:srgbClr val="004282"/>
                                </a:solidFill>
                                <a:latin typeface="Cambria Math" panose="02040503050406030204" pitchFamily="18" charset="0"/>
                              </a:rPr>
                              <m:t>𝐴</m:t>
                            </m:r>
                          </m:sub>
                        </m:sSub>
                      </m:oMath>
                    </m:oMathPara>
                  </a14:m>
                  <a:endParaRPr lang="zh-SG" altLang="en-US" sz="2400" dirty="0">
                    <a:solidFill>
                      <a:srgbClr val="004282"/>
                    </a:solidFill>
                  </a:endParaRPr>
                </a:p>
              </p:txBody>
            </p:sp>
          </mc:Choice>
          <mc:Fallback xmlns="">
            <p:sp>
              <p:nvSpPr>
                <p:cNvPr id="25" name="文本框 24">
                  <a:extLst>
                    <a:ext uri="{FF2B5EF4-FFF2-40B4-BE49-F238E27FC236}">
                      <a16:creationId xmlns:a16="http://schemas.microsoft.com/office/drawing/2014/main" id="{AB06B9B9-00DA-AECA-465F-C9C83F0342DB}"/>
                    </a:ext>
                  </a:extLst>
                </p:cNvPr>
                <p:cNvSpPr txBox="1">
                  <a:spLocks noRot="1" noChangeAspect="1" noMove="1" noResize="1" noEditPoints="1" noAdjustHandles="1" noChangeArrowheads="1" noChangeShapeType="1" noTextEdit="1"/>
                </p:cNvSpPr>
                <p:nvPr/>
              </p:nvSpPr>
              <p:spPr>
                <a:xfrm>
                  <a:off x="6638358" y="4907877"/>
                  <a:ext cx="581114" cy="461665"/>
                </a:xfrm>
                <a:prstGeom prst="rect">
                  <a:avLst/>
                </a:prstGeom>
                <a:blipFill>
                  <a:blip r:embed="rId4"/>
                  <a:stretch>
                    <a:fillRect b="-1316"/>
                  </a:stretch>
                </a:blipFill>
              </p:spPr>
              <p:txBody>
                <a:bodyPr/>
                <a:lstStyle/>
                <a:p>
                  <a:r>
                    <a:rPr lang="zh-SG" altLang="en-US">
                      <a:noFill/>
                    </a:rPr>
                    <a:t> </a:t>
                  </a:r>
                </a:p>
              </p:txBody>
            </p:sp>
          </mc:Fallback>
        </mc:AlternateContent>
      </p:grpSp>
      <p:pic>
        <p:nvPicPr>
          <p:cNvPr id="21" name="图片 20">
            <a:extLst>
              <a:ext uri="{FF2B5EF4-FFF2-40B4-BE49-F238E27FC236}">
                <a16:creationId xmlns:a16="http://schemas.microsoft.com/office/drawing/2014/main" id="{A9B3428D-7A6F-C3B5-C8BC-99C292DA2B51}"/>
              </a:ext>
            </a:extLst>
          </p:cNvPr>
          <p:cNvPicPr>
            <a:picLocks noChangeAspect="1"/>
          </p:cNvPicPr>
          <p:nvPr/>
        </p:nvPicPr>
        <p:blipFill>
          <a:blip r:embed="rId5"/>
          <a:stretch>
            <a:fillRect/>
          </a:stretch>
        </p:blipFill>
        <p:spPr>
          <a:xfrm>
            <a:off x="8385326" y="1517329"/>
            <a:ext cx="2057454" cy="1959480"/>
          </a:xfrm>
          <a:prstGeom prst="rect">
            <a:avLst/>
          </a:prstGeom>
        </p:spPr>
      </p:pic>
    </p:spTree>
    <p:extLst>
      <p:ext uri="{BB962C8B-B14F-4D97-AF65-F5344CB8AC3E}">
        <p14:creationId xmlns:p14="http://schemas.microsoft.com/office/powerpoint/2010/main" val="20689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4FA8-0E7C-1471-CB68-BDEE25A5D2B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394344F-ECB8-0C22-1D5E-F7007F03758C}"/>
              </a:ext>
            </a:extLst>
          </p:cNvPr>
          <p:cNvSpPr>
            <a:spLocks noGrp="1"/>
          </p:cNvSpPr>
          <p:nvPr>
            <p:ph type="title"/>
          </p:nvPr>
        </p:nvSpPr>
        <p:spPr/>
        <p:txBody>
          <a:bodyPr/>
          <a:lstStyle/>
          <a:p>
            <a:r>
              <a:rPr lang="en-US" altLang="zh-SG" sz="3200" dirty="0"/>
              <a:t>Training a GCN / GNN (Supervised / Unsupervised)</a:t>
            </a:r>
            <a:endParaRPr lang="zh-SG"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96CA87-ED5F-BC01-87CD-613549DFE352}"/>
                  </a:ext>
                </a:extLst>
              </p:cNvPr>
              <p:cNvSpPr>
                <a:spLocks noGrp="1"/>
              </p:cNvSpPr>
              <p:nvPr>
                <p:ph idx="1"/>
              </p:nvPr>
            </p:nvSpPr>
            <p:spPr>
              <a:xfrm>
                <a:off x="838200" y="1543050"/>
                <a:ext cx="10515600" cy="5020119"/>
              </a:xfrm>
            </p:spPr>
            <p:txBody>
              <a:bodyPr/>
              <a:lstStyle/>
              <a:p>
                <a:r>
                  <a:rPr lang="en-US" altLang="zh-SG" dirty="0"/>
                  <a:t>An objective is required to train ANY networks.</a:t>
                </a:r>
              </a:p>
              <a:p>
                <a:r>
                  <a:rPr lang="en-US" altLang="zh-SG" dirty="0"/>
                  <a:t>GCN / GNN: trained in a supervised or unsupervised setting:</a:t>
                </a:r>
              </a:p>
              <a:p>
                <a:pPr lvl="1"/>
                <a:r>
                  <a:rPr lang="en-US" altLang="zh-SG" dirty="0"/>
                  <a:t>Supervised setting: an external loss. E.g., cross-entropy loss for a node classification task;</a:t>
                </a:r>
              </a:p>
              <a:p>
                <a:pPr lvl="1"/>
                <a:r>
                  <a:rPr lang="en-US" altLang="zh-SG" dirty="0"/>
                  <a:t>Minimize </a:t>
                </a:r>
                <a14:m>
                  <m:oMath xmlns:m="http://schemas.openxmlformats.org/officeDocument/2006/math">
                    <m:r>
                      <a:rPr lang="en-US" altLang="zh-SG" b="0" i="1" smtClean="0">
                        <a:latin typeface="Cambria Math" panose="02040503050406030204" pitchFamily="18" charset="0"/>
                      </a:rPr>
                      <m:t>ℒ</m:t>
                    </m:r>
                    <m:r>
                      <a:rPr lang="en-US" altLang="zh-SG" b="0" i="1" smtClean="0">
                        <a:latin typeface="Cambria Math" panose="02040503050406030204" pitchFamily="18" charset="0"/>
                      </a:rPr>
                      <m:t>(</m:t>
                    </m:r>
                    <m:r>
                      <a:rPr lang="en-US" altLang="zh-SG" b="0" i="1" smtClean="0">
                        <a:latin typeface="Cambria Math" panose="02040503050406030204" pitchFamily="18" charset="0"/>
                      </a:rPr>
                      <m:t>𝑦</m:t>
                    </m:r>
                    <m:r>
                      <a:rPr lang="en-US" altLang="zh-SG" b="0" i="1" smtClean="0">
                        <a:latin typeface="Cambria Math" panose="02040503050406030204" pitchFamily="18" charset="0"/>
                      </a:rPr>
                      <m:t>, </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h</m:t>
                        </m:r>
                      </m:e>
                      <m:sub>
                        <m:r>
                          <m:rPr>
                            <m:sty m:val="p"/>
                          </m:rPr>
                          <a:rPr lang="en-US" altLang="zh-SG" b="0" i="0" smtClean="0">
                            <a:latin typeface="Cambria Math" panose="02040503050406030204" pitchFamily="18" charset="0"/>
                          </a:rPr>
                          <m:t>Θ</m:t>
                        </m:r>
                      </m:sub>
                    </m:sSub>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1" i="1" smtClean="0">
                            <a:latin typeface="Cambria Math" panose="02040503050406030204" pitchFamily="18" charset="0"/>
                          </a:rPr>
                          <m:t>𝒛</m:t>
                        </m:r>
                      </m:e>
                      <m:sub>
                        <m:r>
                          <a:rPr lang="en-US" altLang="zh-SG" b="0" i="1" smtClean="0">
                            <a:latin typeface="Cambria Math" panose="02040503050406030204" pitchFamily="18" charset="0"/>
                          </a:rPr>
                          <m:t>𝑣</m:t>
                        </m:r>
                      </m:sub>
                    </m:sSub>
                    <m:r>
                      <a:rPr lang="en-US" altLang="zh-SG" b="0" i="1" smtClean="0">
                        <a:latin typeface="Cambria Math" panose="02040503050406030204" pitchFamily="18" charset="0"/>
                      </a:rPr>
                      <m:t>))</m:t>
                    </m:r>
                  </m:oMath>
                </a14:m>
                <a:r>
                  <a:rPr lang="en-US" altLang="zh-SG" dirty="0"/>
                  <a:t>, where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h</m:t>
                        </m:r>
                      </m:e>
                      <m:sub>
                        <m:r>
                          <m:rPr>
                            <m:sty m:val="p"/>
                          </m:rPr>
                          <a:rPr lang="en-US" altLang="zh-SG" b="0" i="0" smtClean="0">
                            <a:latin typeface="Cambria Math" panose="02040503050406030204" pitchFamily="18" charset="0"/>
                          </a:rPr>
                          <m:t>Θ</m:t>
                        </m:r>
                      </m:sub>
                    </m:sSub>
                  </m:oMath>
                </a14:m>
                <a:r>
                  <a:rPr lang="en-US" altLang="zh-SG" dirty="0"/>
                  <a:t> is the classification network, </a:t>
                </a:r>
                <a14:m>
                  <m:oMath xmlns:m="http://schemas.openxmlformats.org/officeDocument/2006/math">
                    <m:r>
                      <a:rPr lang="en-US" altLang="zh-SG" b="0" i="1" smtClean="0">
                        <a:latin typeface="Cambria Math" panose="02040503050406030204" pitchFamily="18" charset="0"/>
                      </a:rPr>
                      <m:t>𝑦</m:t>
                    </m:r>
                  </m:oMath>
                </a14:m>
                <a:r>
                  <a:rPr lang="en-US" altLang="zh-SG" dirty="0"/>
                  <a:t> is the node label, and </a:t>
                </a:r>
                <a14:m>
                  <m:oMath xmlns:m="http://schemas.openxmlformats.org/officeDocument/2006/math">
                    <m:sSub>
                      <m:sSubPr>
                        <m:ctrlPr>
                          <a:rPr lang="en-US" altLang="zh-SG" b="0" i="1" smtClean="0">
                            <a:latin typeface="Cambria Math" panose="02040503050406030204" pitchFamily="18" charset="0"/>
                          </a:rPr>
                        </m:ctrlPr>
                      </m:sSubPr>
                      <m:e>
                        <m:r>
                          <a:rPr lang="en-US" altLang="zh-SG" b="1" i="1" smtClean="0">
                            <a:latin typeface="Cambria Math" panose="02040503050406030204" pitchFamily="18" charset="0"/>
                          </a:rPr>
                          <m:t>𝒛</m:t>
                        </m:r>
                      </m:e>
                      <m:sub>
                        <m:r>
                          <a:rPr lang="en-US" altLang="zh-SG" b="0" i="1" smtClean="0">
                            <a:latin typeface="Cambria Math" panose="02040503050406030204" pitchFamily="18" charset="0"/>
                          </a:rPr>
                          <m:t>𝑣</m:t>
                        </m:r>
                      </m:sub>
                    </m:sSub>
                  </m:oMath>
                </a14:m>
                <a:r>
                  <a:rPr lang="en-US" altLang="zh-SG" dirty="0"/>
                  <a:t> is the node embedding from GCN / GNN.</a:t>
                </a:r>
              </a:p>
              <a:p>
                <a:pPr lvl="1"/>
                <a:r>
                  <a:rPr lang="en-US" altLang="zh-SG" dirty="0"/>
                  <a:t>Example: Safe or Toxic drug classification through a drug-drug interaction network.</a:t>
                </a:r>
              </a:p>
              <a:p>
                <a:pPr lvl="1"/>
                <a:r>
                  <a:rPr lang="en-US" altLang="zh-SG" dirty="0"/>
                  <a:t>Unsupervised setting: use the graph structure itself as the supervision (often also referred as self-supervision) ;</a:t>
                </a:r>
              </a:p>
              <a:p>
                <a:pPr lvl="1"/>
                <a:r>
                  <a:rPr lang="en-US" altLang="zh-SG" dirty="0"/>
                  <a:t>One possible idea: “Similar” nodes should have similar embeddings.</a:t>
                </a:r>
                <a:endParaRPr lang="zh-SG" altLang="en-US" dirty="0"/>
              </a:p>
            </p:txBody>
          </p:sp>
        </mc:Choice>
        <mc:Fallback xmlns="">
          <p:sp>
            <p:nvSpPr>
              <p:cNvPr id="3" name="内容占位符 2">
                <a:extLst>
                  <a:ext uri="{FF2B5EF4-FFF2-40B4-BE49-F238E27FC236}">
                    <a16:creationId xmlns:a16="http://schemas.microsoft.com/office/drawing/2014/main" id="{D096CA87-ED5F-BC01-87CD-613549DFE352}"/>
                  </a:ext>
                </a:extLst>
              </p:cNvPr>
              <p:cNvSpPr>
                <a:spLocks noGrp="1" noRot="1" noChangeAspect="1" noMove="1" noResize="1" noEditPoints="1" noAdjustHandles="1" noChangeArrowheads="1" noChangeShapeType="1" noTextEdit="1"/>
              </p:cNvSpPr>
              <p:nvPr>
                <p:ph idx="1"/>
              </p:nvPr>
            </p:nvSpPr>
            <p:spPr>
              <a:xfrm>
                <a:off x="838200" y="1543050"/>
                <a:ext cx="10515600" cy="5020119"/>
              </a:xfrm>
              <a:blipFill>
                <a:blip r:embed="rId2"/>
                <a:stretch>
                  <a:fillRect t="-1214" r="-1507"/>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58826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9C936-7993-67E6-477B-CDB11BCBFAC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EDE605B-CC9B-CC28-6A00-780F35D4352D}"/>
              </a:ext>
            </a:extLst>
          </p:cNvPr>
          <p:cNvSpPr>
            <a:spLocks noGrp="1"/>
          </p:cNvSpPr>
          <p:nvPr>
            <p:ph type="title"/>
          </p:nvPr>
        </p:nvSpPr>
        <p:spPr/>
        <p:txBody>
          <a:bodyPr/>
          <a:lstStyle/>
          <a:p>
            <a:r>
              <a:rPr lang="en-US" altLang="zh-SG" dirty="0"/>
              <a:t>GCN Model Design Overview </a:t>
            </a:r>
            <a:endParaRPr lang="zh-SG" altLang="en-US" dirty="0"/>
          </a:p>
        </p:txBody>
      </p:sp>
      <p:grpSp>
        <p:nvGrpSpPr>
          <p:cNvPr id="8" name="组合 7">
            <a:extLst>
              <a:ext uri="{FF2B5EF4-FFF2-40B4-BE49-F238E27FC236}">
                <a16:creationId xmlns:a16="http://schemas.microsoft.com/office/drawing/2014/main" id="{955ED3CE-2D6D-13A1-1901-D5A8E7B7AB26}"/>
              </a:ext>
            </a:extLst>
          </p:cNvPr>
          <p:cNvGrpSpPr/>
          <p:nvPr/>
        </p:nvGrpSpPr>
        <p:grpSpPr>
          <a:xfrm>
            <a:off x="3649055" y="1303362"/>
            <a:ext cx="7704745" cy="3647905"/>
            <a:chOff x="4650117" y="3341406"/>
            <a:chExt cx="7094583" cy="3359016"/>
          </a:xfrm>
        </p:grpSpPr>
        <p:grpSp>
          <p:nvGrpSpPr>
            <p:cNvPr id="9" name="组合 8">
              <a:extLst>
                <a:ext uri="{FF2B5EF4-FFF2-40B4-BE49-F238E27FC236}">
                  <a16:creationId xmlns:a16="http://schemas.microsoft.com/office/drawing/2014/main" id="{A394CB10-EE1D-05BE-0D57-F1522D04262E}"/>
                </a:ext>
              </a:extLst>
            </p:cNvPr>
            <p:cNvGrpSpPr/>
            <p:nvPr/>
          </p:nvGrpSpPr>
          <p:grpSpPr>
            <a:xfrm>
              <a:off x="4650117" y="3341406"/>
              <a:ext cx="7094583" cy="3359016"/>
              <a:chOff x="4017032" y="2059265"/>
              <a:chExt cx="7962112" cy="3769758"/>
            </a:xfrm>
          </p:grpSpPr>
          <p:pic>
            <p:nvPicPr>
              <p:cNvPr id="11" name="图片 10">
                <a:extLst>
                  <a:ext uri="{FF2B5EF4-FFF2-40B4-BE49-F238E27FC236}">
                    <a16:creationId xmlns:a16="http://schemas.microsoft.com/office/drawing/2014/main" id="{1298F66A-54C0-6724-53BD-F1092B389A92}"/>
                  </a:ext>
                </a:extLst>
              </p:cNvPr>
              <p:cNvPicPr>
                <a:picLocks noChangeAspect="1"/>
              </p:cNvPicPr>
              <p:nvPr/>
            </p:nvPicPr>
            <p:blipFill>
              <a:blip r:embed="rId2"/>
              <a:stretch>
                <a:fillRect/>
              </a:stretch>
            </p:blipFill>
            <p:spPr>
              <a:xfrm>
                <a:off x="6734536" y="2059265"/>
                <a:ext cx="5244608" cy="3769758"/>
              </a:xfrm>
              <a:prstGeom prst="rect">
                <a:avLst/>
              </a:prstGeom>
            </p:spPr>
          </p:pic>
          <p:sp>
            <p:nvSpPr>
              <p:cNvPr id="12" name="TextBox 6">
                <a:extLst>
                  <a:ext uri="{FF2B5EF4-FFF2-40B4-BE49-F238E27FC236}">
                    <a16:creationId xmlns:a16="http://schemas.microsoft.com/office/drawing/2014/main" id="{7E72F316-92A4-31A9-74C4-6A3E0F30E3BC}"/>
                  </a:ext>
                </a:extLst>
              </p:cNvPr>
              <p:cNvSpPr txBox="1"/>
              <p:nvPr/>
            </p:nvSpPr>
            <p:spPr>
              <a:xfrm>
                <a:off x="4017032" y="2877764"/>
                <a:ext cx="2552232" cy="640935"/>
              </a:xfrm>
              <a:prstGeom prst="rect">
                <a:avLst/>
              </a:prstGeom>
              <a:noFill/>
            </p:spPr>
            <p:txBody>
              <a:bodyPr wrap="square" rtlCol="0" anchor="ctr" anchorCtr="0">
                <a:noAutofit/>
              </a:bodyPr>
              <a:lstStyle/>
              <a:p>
                <a:pPr algn="ctr"/>
                <a:r>
                  <a:rPr kumimoji="0" lang="en-US" altLang="zh-CN" sz="20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Define loss function on the embedding</a:t>
                </a:r>
                <a:endParaRPr kumimoji="0" lang="en-SG" sz="20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cxnSp>
            <p:nvCxnSpPr>
              <p:cNvPr id="13" name="直接箭头连接符 12">
                <a:extLst>
                  <a:ext uri="{FF2B5EF4-FFF2-40B4-BE49-F238E27FC236}">
                    <a16:creationId xmlns:a16="http://schemas.microsoft.com/office/drawing/2014/main" id="{32E1A863-C8CB-F623-9031-6E54743C7AF2}"/>
                  </a:ext>
                </a:extLst>
              </p:cNvPr>
              <p:cNvCxnSpPr>
                <a:cxnSpLocks/>
                <a:stCxn id="12" idx="2"/>
                <a:endCxn id="10" idx="1"/>
              </p:cNvCxnSpPr>
              <p:nvPr/>
            </p:nvCxnSpPr>
            <p:spPr>
              <a:xfrm>
                <a:off x="5293148" y="3518700"/>
                <a:ext cx="955248" cy="557644"/>
              </a:xfrm>
              <a:prstGeom prst="straightConnector1">
                <a:avLst/>
              </a:prstGeom>
              <a:ln w="57150">
                <a:solidFill>
                  <a:srgbClr val="00428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6">
                <a:extLst>
                  <a:ext uri="{FF2B5EF4-FFF2-40B4-BE49-F238E27FC236}">
                    <a16:creationId xmlns:a16="http://schemas.microsoft.com/office/drawing/2014/main" id="{94A9490A-686A-672F-E3F5-193F36F00AF1}"/>
                  </a:ext>
                </a:extLst>
              </p:cNvPr>
              <p:cNvSpPr txBox="1"/>
              <p:nvPr/>
            </p:nvSpPr>
            <p:spPr>
              <a:xfrm>
                <a:off x="6403992" y="2213679"/>
                <a:ext cx="3014824" cy="830138"/>
              </a:xfrm>
              <a:prstGeom prst="rect">
                <a:avLst/>
              </a:prstGeom>
              <a:noFill/>
            </p:spPr>
            <p:txBody>
              <a:bodyPr wrap="square" rtlCol="0" anchor="ctr" anchorCtr="0">
                <a:noAutofit/>
              </a:bodyPr>
              <a:lstStyle/>
              <a:p>
                <a:pPr algn="ctr"/>
                <a:r>
                  <a:rPr kumimoji="0" lang="en-US" altLang="zh-CN" sz="2000" b="0" i="0" u="none" strike="noStrike" kern="1200" cap="none" spc="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rPr>
                  <a:t>Define a neighborhood aggregation function</a:t>
                </a:r>
                <a:endParaRPr kumimoji="0" lang="en-SG" sz="2000" b="0" i="0" u="none" strike="noStrike" kern="1200" cap="none" spc="0" normalizeH="0" baseline="0" noProof="0" dirty="0">
                  <a:ln>
                    <a:noFill/>
                  </a:ln>
                  <a:solidFill>
                    <a:schemeClr val="accent2">
                      <a:lumMod val="75000"/>
                    </a:schemeClr>
                  </a:solidFill>
                  <a:effectLst/>
                  <a:uLnTx/>
                  <a:uFillTx/>
                  <a:latin typeface="Arial" panose="020B0604020202020204" pitchFamily="34" charset="0"/>
                  <a:cs typeface="Arial" panose="020B0604020202020204" pitchFamily="34" charset="0"/>
                </a:endParaRPr>
              </a:p>
            </p:txBody>
          </p:sp>
          <p:cxnSp>
            <p:nvCxnSpPr>
              <p:cNvPr id="15" name="直接箭头连接符 14">
                <a:extLst>
                  <a:ext uri="{FF2B5EF4-FFF2-40B4-BE49-F238E27FC236}">
                    <a16:creationId xmlns:a16="http://schemas.microsoft.com/office/drawing/2014/main" id="{57C6D0ED-C086-74D7-D854-42F90F5FE9EF}"/>
                  </a:ext>
                </a:extLst>
              </p:cNvPr>
              <p:cNvCxnSpPr>
                <a:cxnSpLocks/>
                <a:stCxn id="14" idx="2"/>
              </p:cNvCxnSpPr>
              <p:nvPr/>
            </p:nvCxnSpPr>
            <p:spPr>
              <a:xfrm>
                <a:off x="7911404" y="3043818"/>
                <a:ext cx="694210" cy="1032526"/>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811F820-3F83-23EE-9C0C-3298A3D48AED}"/>
                    </a:ext>
                  </a:extLst>
                </p:cNvPr>
                <p:cNvSpPr txBox="1"/>
                <p:nvPr/>
              </p:nvSpPr>
              <p:spPr>
                <a:xfrm>
                  <a:off x="6638358" y="4907877"/>
                  <a:ext cx="5811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SG" sz="2400" b="0" i="1" smtClean="0">
                                <a:solidFill>
                                  <a:srgbClr val="004282"/>
                                </a:solidFill>
                                <a:latin typeface="Cambria Math" panose="02040503050406030204" pitchFamily="18" charset="0"/>
                              </a:rPr>
                            </m:ctrlPr>
                          </m:sSubPr>
                          <m:e>
                            <m:r>
                              <a:rPr lang="en-US" altLang="zh-SG" sz="2400" b="1" i="1" smtClean="0">
                                <a:solidFill>
                                  <a:srgbClr val="004282"/>
                                </a:solidFill>
                                <a:latin typeface="Cambria Math" panose="02040503050406030204" pitchFamily="18" charset="0"/>
                              </a:rPr>
                              <m:t>𝒛</m:t>
                            </m:r>
                          </m:e>
                          <m:sub>
                            <m:r>
                              <a:rPr lang="en-US" altLang="zh-SG" sz="2400" b="0" i="1" smtClean="0">
                                <a:solidFill>
                                  <a:srgbClr val="004282"/>
                                </a:solidFill>
                                <a:latin typeface="Cambria Math" panose="02040503050406030204" pitchFamily="18" charset="0"/>
                              </a:rPr>
                              <m:t>𝐴</m:t>
                            </m:r>
                          </m:sub>
                        </m:sSub>
                      </m:oMath>
                    </m:oMathPara>
                  </a14:m>
                  <a:endParaRPr lang="zh-SG" altLang="en-US" sz="2400" dirty="0">
                    <a:solidFill>
                      <a:srgbClr val="004282"/>
                    </a:solidFill>
                  </a:endParaRPr>
                </a:p>
              </p:txBody>
            </p:sp>
          </mc:Choice>
          <mc:Fallback xmlns="">
            <p:sp>
              <p:nvSpPr>
                <p:cNvPr id="10" name="文本框 9">
                  <a:extLst>
                    <a:ext uri="{FF2B5EF4-FFF2-40B4-BE49-F238E27FC236}">
                      <a16:creationId xmlns:a16="http://schemas.microsoft.com/office/drawing/2014/main" id="{0811F820-3F83-23EE-9C0C-3298A3D48AED}"/>
                    </a:ext>
                  </a:extLst>
                </p:cNvPr>
                <p:cNvSpPr txBox="1">
                  <a:spLocks noRot="1" noChangeAspect="1" noMove="1" noResize="1" noEditPoints="1" noAdjustHandles="1" noChangeArrowheads="1" noChangeShapeType="1" noTextEdit="1"/>
                </p:cNvSpPr>
                <p:nvPr/>
              </p:nvSpPr>
              <p:spPr>
                <a:xfrm>
                  <a:off x="6638358" y="4907877"/>
                  <a:ext cx="581114" cy="461665"/>
                </a:xfrm>
                <a:prstGeom prst="rect">
                  <a:avLst/>
                </a:prstGeom>
                <a:blipFill>
                  <a:blip r:embed="rId3"/>
                  <a:stretch>
                    <a:fillRect/>
                  </a:stretch>
                </a:blipFill>
              </p:spPr>
              <p:txBody>
                <a:bodyPr/>
                <a:lstStyle/>
                <a:p>
                  <a:r>
                    <a:rPr lang="zh-SG" altLang="en-US">
                      <a:noFill/>
                    </a:rPr>
                    <a:t> </a:t>
                  </a:r>
                </a:p>
              </p:txBody>
            </p:sp>
          </mc:Fallback>
        </mc:AlternateContent>
      </p:grpSp>
      <p:pic>
        <p:nvPicPr>
          <p:cNvPr id="16" name="图片 15">
            <a:extLst>
              <a:ext uri="{FF2B5EF4-FFF2-40B4-BE49-F238E27FC236}">
                <a16:creationId xmlns:a16="http://schemas.microsoft.com/office/drawing/2014/main" id="{0788BD68-2562-097B-4537-1D2F10BD87DB}"/>
              </a:ext>
            </a:extLst>
          </p:cNvPr>
          <p:cNvPicPr>
            <a:picLocks noChangeAspect="1"/>
          </p:cNvPicPr>
          <p:nvPr/>
        </p:nvPicPr>
        <p:blipFill rotWithShape="1">
          <a:blip r:embed="rId4"/>
          <a:srcRect b="16997"/>
          <a:stretch/>
        </p:blipFill>
        <p:spPr>
          <a:xfrm>
            <a:off x="838200" y="1593920"/>
            <a:ext cx="2682667" cy="2362752"/>
          </a:xfrm>
          <a:prstGeom prst="rect">
            <a:avLst/>
          </a:prstGeom>
        </p:spPr>
      </p:pic>
      <p:pic>
        <p:nvPicPr>
          <p:cNvPr id="36" name="图片 35">
            <a:extLst>
              <a:ext uri="{FF2B5EF4-FFF2-40B4-BE49-F238E27FC236}">
                <a16:creationId xmlns:a16="http://schemas.microsoft.com/office/drawing/2014/main" id="{79010E32-3FE7-D30F-F23E-BCA261068E9D}"/>
              </a:ext>
            </a:extLst>
          </p:cNvPr>
          <p:cNvPicPr>
            <a:picLocks noChangeAspect="1"/>
          </p:cNvPicPr>
          <p:nvPr/>
        </p:nvPicPr>
        <p:blipFill>
          <a:blip r:embed="rId5"/>
          <a:stretch>
            <a:fillRect/>
          </a:stretch>
        </p:blipFill>
        <p:spPr>
          <a:xfrm>
            <a:off x="1056062" y="1599201"/>
            <a:ext cx="2416683" cy="2348925"/>
          </a:xfrm>
          <a:prstGeom prst="rect">
            <a:avLst/>
          </a:prstGeom>
        </p:spPr>
      </p:pic>
      <p:pic>
        <p:nvPicPr>
          <p:cNvPr id="38" name="图片 37">
            <a:extLst>
              <a:ext uri="{FF2B5EF4-FFF2-40B4-BE49-F238E27FC236}">
                <a16:creationId xmlns:a16="http://schemas.microsoft.com/office/drawing/2014/main" id="{A48B4D68-1F1A-4B40-AA90-093520266E5C}"/>
              </a:ext>
            </a:extLst>
          </p:cNvPr>
          <p:cNvPicPr>
            <a:picLocks noChangeAspect="1"/>
          </p:cNvPicPr>
          <p:nvPr/>
        </p:nvPicPr>
        <p:blipFill>
          <a:blip r:embed="rId6"/>
          <a:stretch>
            <a:fillRect/>
          </a:stretch>
        </p:blipFill>
        <p:spPr>
          <a:xfrm>
            <a:off x="838200" y="4142379"/>
            <a:ext cx="7363641" cy="2362751"/>
          </a:xfrm>
          <a:prstGeom prst="rect">
            <a:avLst/>
          </a:prstGeom>
        </p:spPr>
      </p:pic>
      <p:sp>
        <p:nvSpPr>
          <p:cNvPr id="39" name="TextBox 6">
            <a:extLst>
              <a:ext uri="{FF2B5EF4-FFF2-40B4-BE49-F238E27FC236}">
                <a16:creationId xmlns:a16="http://schemas.microsoft.com/office/drawing/2014/main" id="{087CC618-6A47-DE56-B1FF-5479568BF684}"/>
              </a:ext>
            </a:extLst>
          </p:cNvPr>
          <p:cNvSpPr txBox="1"/>
          <p:nvPr/>
        </p:nvSpPr>
        <p:spPr>
          <a:xfrm>
            <a:off x="8213940" y="5027937"/>
            <a:ext cx="3127760" cy="1477193"/>
          </a:xfrm>
          <a:prstGeom prst="rect">
            <a:avLst/>
          </a:prstGeom>
          <a:solidFill>
            <a:schemeClr val="bg1"/>
          </a:solidFill>
        </p:spPr>
        <p:txBody>
          <a:bodyPr wrap="square" rtlCol="0" anchor="ctr" anchorCtr="0">
            <a:noAutofit/>
          </a:bodyPr>
          <a:lstStyle/>
          <a:p>
            <a:pPr algn="ctr"/>
            <a:r>
              <a:rPr kumimoji="0" lang="en-US" altLang="zh-CN"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Train on a set of nodes, i.e., a batch of computation graphs.</a:t>
            </a:r>
            <a:endParaRPr kumimoji="0" lang="en-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pic>
        <p:nvPicPr>
          <p:cNvPr id="41" name="图片 40">
            <a:extLst>
              <a:ext uri="{FF2B5EF4-FFF2-40B4-BE49-F238E27FC236}">
                <a16:creationId xmlns:a16="http://schemas.microsoft.com/office/drawing/2014/main" id="{8A68E97E-77B5-2B06-3E69-A6DBEA715897}"/>
              </a:ext>
            </a:extLst>
          </p:cNvPr>
          <p:cNvPicPr>
            <a:picLocks noChangeAspect="1"/>
          </p:cNvPicPr>
          <p:nvPr/>
        </p:nvPicPr>
        <p:blipFill rotWithShape="1">
          <a:blip r:embed="rId7"/>
          <a:srcRect l="58820"/>
          <a:stretch/>
        </p:blipFill>
        <p:spPr>
          <a:xfrm>
            <a:off x="1865783" y="4203368"/>
            <a:ext cx="5308473" cy="2250738"/>
          </a:xfrm>
          <a:prstGeom prst="rect">
            <a:avLst/>
          </a:prstGeom>
        </p:spPr>
      </p:pic>
      <p:sp>
        <p:nvSpPr>
          <p:cNvPr id="42" name="TextBox 6">
            <a:extLst>
              <a:ext uri="{FF2B5EF4-FFF2-40B4-BE49-F238E27FC236}">
                <a16:creationId xmlns:a16="http://schemas.microsoft.com/office/drawing/2014/main" id="{A97838E9-70AE-8C33-9710-D5456F7EA78E}"/>
              </a:ext>
            </a:extLst>
          </p:cNvPr>
          <p:cNvSpPr txBox="1"/>
          <p:nvPr/>
        </p:nvSpPr>
        <p:spPr>
          <a:xfrm>
            <a:off x="7186355" y="5027937"/>
            <a:ext cx="3589892" cy="1477193"/>
          </a:xfrm>
          <a:prstGeom prst="rect">
            <a:avLst/>
          </a:prstGeom>
          <a:solidFill>
            <a:schemeClr val="bg1"/>
          </a:solidFill>
        </p:spPr>
        <p:txBody>
          <a:bodyPr wrap="square" rtlCol="0" anchor="ctr" anchorCtr="0">
            <a:noAutofit/>
          </a:bodyPr>
          <a:lstStyle/>
          <a:p>
            <a:pPr algn="ctr"/>
            <a:r>
              <a:rPr kumimoji="0" lang="en-US" altLang="zh-CN"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Generate embeddings </a:t>
            </a:r>
            <a:r>
              <a:rPr kumimoji="0" lang="en-US" altLang="zh-CN" sz="2400" b="0" i="0" u="none" strike="noStrike" kern="1200" cap="none" spc="0" normalizeH="0" noProof="0" dirty="0">
                <a:ln>
                  <a:noFill/>
                </a:ln>
                <a:solidFill>
                  <a:srgbClr val="004282"/>
                </a:solidFill>
                <a:effectLst/>
                <a:uLnTx/>
                <a:uFillTx/>
                <a:latin typeface="Arial" panose="020B0604020202020204" pitchFamily="34" charset="0"/>
                <a:cs typeface="Arial" panose="020B0604020202020204" pitchFamily="34" charset="0"/>
              </a:rPr>
              <a:t>for new nodes (inference)</a:t>
            </a:r>
            <a:endParaRPr kumimoji="0" lang="en-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527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BF3BA-3BB2-F9F9-7916-DCF83FF2B12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6BAB31E-F542-8BF3-06E8-D25B40B7E328}"/>
              </a:ext>
            </a:extLst>
          </p:cNvPr>
          <p:cNvSpPr>
            <a:spLocks noGrp="1"/>
          </p:cNvSpPr>
          <p:nvPr>
            <p:ph type="title"/>
          </p:nvPr>
        </p:nvSpPr>
        <p:spPr/>
        <p:txBody>
          <a:bodyPr/>
          <a:lstStyle/>
          <a:p>
            <a:r>
              <a:rPr lang="en-US" altLang="zh-SG" dirty="0"/>
              <a:t>Inductive Capability of GCNs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136CCF3-E0BD-5563-FA45-4B4E720F881D}"/>
                  </a:ext>
                </a:extLst>
              </p:cNvPr>
              <p:cNvSpPr>
                <a:spLocks noGrp="1"/>
              </p:cNvSpPr>
              <p:nvPr>
                <p:ph idx="1"/>
              </p:nvPr>
            </p:nvSpPr>
            <p:spPr>
              <a:xfrm>
                <a:off x="838200" y="1543051"/>
                <a:ext cx="10515600" cy="1977816"/>
              </a:xfrm>
            </p:spPr>
            <p:txBody>
              <a:bodyPr/>
              <a:lstStyle/>
              <a:p>
                <a:r>
                  <a:rPr lang="en-US" altLang="zh-SG" dirty="0"/>
                  <a:t>How are the trained GCNs applied for different graphs / nodes?</a:t>
                </a:r>
              </a:p>
              <a:p>
                <a:r>
                  <a:rPr lang="en-US" altLang="zh-SG" dirty="0"/>
                  <a:t>The same aggregation parameters are shared for all nodes!</a:t>
                </a:r>
              </a:p>
              <a:p>
                <a:pPr lvl="1"/>
                <a:r>
                  <a:rPr lang="en-US" altLang="zh-SG" dirty="0"/>
                  <a:t>The number of model params is sublinear in </a:t>
                </a:r>
                <a14:m>
                  <m:oMath xmlns:m="http://schemas.openxmlformats.org/officeDocument/2006/math">
                    <m:r>
                      <a:rPr lang="en-US" altLang="zh-SG" b="0" i="1" smtClean="0">
                        <a:latin typeface="Cambria Math" panose="02040503050406030204" pitchFamily="18" charset="0"/>
                      </a:rPr>
                      <m:t>|</m:t>
                    </m:r>
                    <m:r>
                      <a:rPr lang="en-US" altLang="zh-SG" b="0" i="1" smtClean="0">
                        <a:latin typeface="Cambria Math" panose="02040503050406030204" pitchFamily="18" charset="0"/>
                      </a:rPr>
                      <m:t>𝑉</m:t>
                    </m:r>
                    <m:r>
                      <a:rPr lang="en-US" altLang="zh-SG" b="0" i="1" smtClean="0">
                        <a:latin typeface="Cambria Math" panose="02040503050406030204" pitchFamily="18" charset="0"/>
                      </a:rPr>
                      <m:t>|</m:t>
                    </m:r>
                  </m:oMath>
                </a14:m>
                <a:r>
                  <a:rPr lang="zh-SG" altLang="en-US" dirty="0"/>
                  <a:t> </a:t>
                </a:r>
                <a:r>
                  <a:rPr lang="en-US" altLang="zh-SG" dirty="0"/>
                  <a:t>and we can generalize to unseen graphs / nodes.</a:t>
                </a:r>
                <a:endParaRPr lang="zh-SG" altLang="en-US" dirty="0"/>
              </a:p>
            </p:txBody>
          </p:sp>
        </mc:Choice>
        <mc:Fallback xmlns="">
          <p:sp>
            <p:nvSpPr>
              <p:cNvPr id="3" name="内容占位符 2">
                <a:extLst>
                  <a:ext uri="{FF2B5EF4-FFF2-40B4-BE49-F238E27FC236}">
                    <a16:creationId xmlns:a16="http://schemas.microsoft.com/office/drawing/2014/main" id="{D136CCF3-E0BD-5563-FA45-4B4E720F881D}"/>
                  </a:ext>
                </a:extLst>
              </p:cNvPr>
              <p:cNvSpPr>
                <a:spLocks noGrp="1" noRot="1" noChangeAspect="1" noMove="1" noResize="1" noEditPoints="1" noAdjustHandles="1" noChangeArrowheads="1" noChangeShapeType="1" noTextEdit="1"/>
              </p:cNvSpPr>
              <p:nvPr>
                <p:ph idx="1"/>
              </p:nvPr>
            </p:nvSpPr>
            <p:spPr>
              <a:xfrm>
                <a:off x="838200" y="1543051"/>
                <a:ext cx="10515600" cy="1977816"/>
              </a:xfrm>
              <a:blipFill>
                <a:blip r:embed="rId2"/>
                <a:stretch>
                  <a:fillRect t="-3077" r="-986" b="-3385"/>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75C4DA6D-D293-785F-EB23-B022245D32BC}"/>
              </a:ext>
            </a:extLst>
          </p:cNvPr>
          <p:cNvPicPr>
            <a:picLocks noChangeAspect="1"/>
          </p:cNvPicPr>
          <p:nvPr/>
        </p:nvPicPr>
        <p:blipFill>
          <a:blip r:embed="rId3"/>
          <a:stretch>
            <a:fillRect/>
          </a:stretch>
        </p:blipFill>
        <p:spPr>
          <a:xfrm>
            <a:off x="2919813" y="3520867"/>
            <a:ext cx="6352374" cy="2713634"/>
          </a:xfrm>
          <a:prstGeom prst="rect">
            <a:avLst/>
          </a:prstGeom>
        </p:spPr>
      </p:pic>
      <p:pic>
        <p:nvPicPr>
          <p:cNvPr id="7" name="图片 6">
            <a:extLst>
              <a:ext uri="{FF2B5EF4-FFF2-40B4-BE49-F238E27FC236}">
                <a16:creationId xmlns:a16="http://schemas.microsoft.com/office/drawing/2014/main" id="{E9759FD4-32F5-4A3A-CEB4-E9C9480A322A}"/>
              </a:ext>
            </a:extLst>
          </p:cNvPr>
          <p:cNvPicPr>
            <a:picLocks noChangeAspect="1"/>
          </p:cNvPicPr>
          <p:nvPr/>
        </p:nvPicPr>
        <p:blipFill>
          <a:blip r:embed="rId4"/>
          <a:stretch>
            <a:fillRect/>
          </a:stretch>
        </p:blipFill>
        <p:spPr>
          <a:xfrm>
            <a:off x="2543798" y="3520867"/>
            <a:ext cx="7104404" cy="2982442"/>
          </a:xfrm>
          <a:prstGeom prst="rect">
            <a:avLst/>
          </a:prstGeom>
        </p:spPr>
      </p:pic>
    </p:spTree>
    <p:extLst>
      <p:ext uri="{BB962C8B-B14F-4D97-AF65-F5344CB8AC3E}">
        <p14:creationId xmlns:p14="http://schemas.microsoft.com/office/powerpoint/2010/main" val="34333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BC888-8D5F-F52A-443F-306A79F6E42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A9EDDE2-31CE-D795-D789-D292DDC1EE12}"/>
              </a:ext>
            </a:extLst>
          </p:cNvPr>
          <p:cNvSpPr>
            <a:spLocks noGrp="1"/>
          </p:cNvSpPr>
          <p:nvPr>
            <p:ph type="title"/>
          </p:nvPr>
        </p:nvSpPr>
        <p:spPr/>
        <p:txBody>
          <a:bodyPr/>
          <a:lstStyle/>
          <a:p>
            <a:r>
              <a:rPr lang="en-US" altLang="zh-SG" dirty="0"/>
              <a:t>GNN</a:t>
            </a:r>
            <a:r>
              <a:rPr lang="en-US" altLang="zh-CN" dirty="0"/>
              <a:t>s / GCNs and CNNs</a:t>
            </a:r>
            <a:endParaRPr lang="zh-SG" altLang="en-US" dirty="0"/>
          </a:p>
        </p:txBody>
      </p:sp>
      <p:pic>
        <p:nvPicPr>
          <p:cNvPr id="5" name="Picture 4">
            <a:extLst>
              <a:ext uri="{FF2B5EF4-FFF2-40B4-BE49-F238E27FC236}">
                <a16:creationId xmlns:a16="http://schemas.microsoft.com/office/drawing/2014/main" id="{E8666B42-4C07-C7DA-69A7-3BA7D16E22F5}"/>
              </a:ext>
            </a:extLst>
          </p:cNvPr>
          <p:cNvPicPr>
            <a:picLocks noChangeAspect="1"/>
          </p:cNvPicPr>
          <p:nvPr/>
        </p:nvPicPr>
        <p:blipFill>
          <a:blip r:embed="rId2"/>
          <a:stretch>
            <a:fillRect/>
          </a:stretch>
        </p:blipFill>
        <p:spPr>
          <a:xfrm>
            <a:off x="1183299" y="4100343"/>
            <a:ext cx="5696745" cy="2429214"/>
          </a:xfrm>
          <a:prstGeom prst="rect">
            <a:avLst/>
          </a:prstGeom>
        </p:spPr>
      </p:pic>
      <p:pic>
        <p:nvPicPr>
          <p:cNvPr id="7" name="Picture 6">
            <a:extLst>
              <a:ext uri="{FF2B5EF4-FFF2-40B4-BE49-F238E27FC236}">
                <a16:creationId xmlns:a16="http://schemas.microsoft.com/office/drawing/2014/main" id="{75ABE8AA-545B-6D94-BD94-71AF469383BC}"/>
              </a:ext>
            </a:extLst>
          </p:cNvPr>
          <p:cNvPicPr>
            <a:picLocks noChangeAspect="1"/>
          </p:cNvPicPr>
          <p:nvPr/>
        </p:nvPicPr>
        <p:blipFill rotWithShape="1">
          <a:blip r:embed="rId3"/>
          <a:srcRect l="59778"/>
          <a:stretch/>
        </p:blipFill>
        <p:spPr>
          <a:xfrm>
            <a:off x="7960102" y="4405185"/>
            <a:ext cx="1820056" cy="1819529"/>
          </a:xfrm>
          <a:prstGeom prst="rect">
            <a:avLst/>
          </a:prstGeom>
        </p:spPr>
      </p:pic>
      <p:sp>
        <p:nvSpPr>
          <p:cNvPr id="3" name="内容占位符 2">
            <a:extLst>
              <a:ext uri="{FF2B5EF4-FFF2-40B4-BE49-F238E27FC236}">
                <a16:creationId xmlns:a16="http://schemas.microsoft.com/office/drawing/2014/main" id="{1E776E86-D0BD-C0F8-C37C-EB3C59CDDD0E}"/>
              </a:ext>
            </a:extLst>
          </p:cNvPr>
          <p:cNvSpPr>
            <a:spLocks noGrp="1"/>
          </p:cNvSpPr>
          <p:nvPr>
            <p:ph idx="1"/>
          </p:nvPr>
        </p:nvSpPr>
        <p:spPr>
          <a:xfrm>
            <a:off x="838200" y="1543050"/>
            <a:ext cx="10515600" cy="2862135"/>
          </a:xfrm>
        </p:spPr>
        <p:txBody>
          <a:bodyPr/>
          <a:lstStyle/>
          <a:p>
            <a:r>
              <a:rPr lang="en-US" altLang="zh-SG" dirty="0"/>
              <a:t>Recall for CNN: the output of CNN is also from a </a:t>
            </a:r>
            <a:r>
              <a:rPr lang="en-US" altLang="zh-SG"/>
              <a:t>neighborhood.</a:t>
            </a:r>
          </a:p>
          <a:p>
            <a:pPr lvl="1"/>
            <a:r>
              <a:rPr lang="en-US" altLang="zh-CN"/>
              <a:t>We can learn different weights for different neighbors thanks to the use of fixed relative position of each pixel towards the center pixel.</a:t>
            </a:r>
          </a:p>
          <a:p>
            <a:pPr lvl="1"/>
            <a:r>
              <a:rPr lang="en-SG" altLang="zh-SG"/>
              <a:t>CNN can be seen as a special GCN with fixed neighbohood size and ordering, with fixed size filters.</a:t>
            </a:r>
          </a:p>
          <a:p>
            <a:pPr lvl="1"/>
            <a:r>
              <a:rPr lang="en-SG" altLang="zh-SG"/>
              <a:t>CNNs are not permutation invariant, while GNN / GCNs can process arbitrary graphs.</a:t>
            </a:r>
            <a:endParaRPr lang="zh-SG" altLang="en-US" dirty="0"/>
          </a:p>
        </p:txBody>
      </p:sp>
    </p:spTree>
    <p:extLst>
      <p:ext uri="{BB962C8B-B14F-4D97-AF65-F5344CB8AC3E}">
        <p14:creationId xmlns:p14="http://schemas.microsoft.com/office/powerpoint/2010/main" val="694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BE3B2-1845-9021-4570-CEB346D35E6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215C1B-9EB2-FD5E-DA1E-AFC77318C1E9}"/>
              </a:ext>
            </a:extLst>
          </p:cNvPr>
          <p:cNvSpPr>
            <a:spLocks noGrp="1"/>
          </p:cNvSpPr>
          <p:nvPr>
            <p:ph type="title"/>
          </p:nvPr>
        </p:nvSpPr>
        <p:spPr/>
        <p:txBody>
          <a:bodyPr/>
          <a:lstStyle/>
          <a:p>
            <a:r>
              <a:rPr lang="en-US" altLang="zh-SG" dirty="0"/>
              <a:t>GNNs </a:t>
            </a:r>
            <a:r>
              <a:rPr lang="en-US" altLang="zh-SG"/>
              <a:t>and Transformers</a:t>
            </a:r>
            <a:endParaRPr lang="zh-SG" altLang="en-US" dirty="0"/>
          </a:p>
        </p:txBody>
      </p:sp>
      <p:sp>
        <p:nvSpPr>
          <p:cNvPr id="3" name="内容占位符 2">
            <a:extLst>
              <a:ext uri="{FF2B5EF4-FFF2-40B4-BE49-F238E27FC236}">
                <a16:creationId xmlns:a16="http://schemas.microsoft.com/office/drawing/2014/main" id="{CC4BEDC5-324E-E0E4-3EF4-A6E54464D311}"/>
              </a:ext>
            </a:extLst>
          </p:cNvPr>
          <p:cNvSpPr>
            <a:spLocks noGrp="1"/>
          </p:cNvSpPr>
          <p:nvPr>
            <p:ph idx="1"/>
          </p:nvPr>
        </p:nvSpPr>
        <p:spPr>
          <a:xfrm>
            <a:off x="838200" y="1543050"/>
            <a:ext cx="8726253" cy="2869923"/>
          </a:xfrm>
        </p:spPr>
        <p:txBody>
          <a:bodyPr/>
          <a:lstStyle/>
          <a:p>
            <a:r>
              <a:rPr lang="en-SG" altLang="zh-SG"/>
              <a:t>Transformers are based on self-attention:</a:t>
            </a:r>
          </a:p>
          <a:p>
            <a:pPr lvl="1"/>
            <a:r>
              <a:rPr lang="en-SG" altLang="zh-SG"/>
              <a:t>Each word attends to all the other words.</a:t>
            </a:r>
          </a:p>
          <a:p>
            <a:pPr lvl="1"/>
            <a:r>
              <a:rPr lang="en-SG" altLang="zh-SG"/>
              <a:t>Given vector </a:t>
            </a:r>
            <a:r>
              <a:rPr lang="en-SG" altLang="zh-SG" i="1"/>
              <a:t>values</a:t>
            </a:r>
            <a:r>
              <a:rPr lang="en-SG" altLang="zh-SG"/>
              <a:t>, a vector </a:t>
            </a:r>
            <a:r>
              <a:rPr lang="en-SG" altLang="zh-SG" i="1"/>
              <a:t>query</a:t>
            </a:r>
            <a:r>
              <a:rPr lang="en-SG" altLang="zh-SG"/>
              <a:t>, attention computes a weighted sum of the values dependent on the query.</a:t>
            </a:r>
          </a:p>
          <a:p>
            <a:r>
              <a:rPr lang="en-SG" altLang="zh-SG"/>
              <a:t>Transformer layer can be viewed as a special GNN that runs on a fully connected word graph.</a:t>
            </a:r>
            <a:endParaRPr lang="zh-SG" altLang="en-US"/>
          </a:p>
        </p:txBody>
      </p:sp>
      <p:pic>
        <p:nvPicPr>
          <p:cNvPr id="7" name="Picture 6">
            <a:extLst>
              <a:ext uri="{FF2B5EF4-FFF2-40B4-BE49-F238E27FC236}">
                <a16:creationId xmlns:a16="http://schemas.microsoft.com/office/drawing/2014/main" id="{F5DBDEAE-9010-9837-81C1-EDC43BC0F55D}"/>
              </a:ext>
            </a:extLst>
          </p:cNvPr>
          <p:cNvPicPr>
            <a:picLocks noChangeAspect="1"/>
          </p:cNvPicPr>
          <p:nvPr/>
        </p:nvPicPr>
        <p:blipFill>
          <a:blip r:embed="rId3"/>
          <a:stretch>
            <a:fillRect/>
          </a:stretch>
        </p:blipFill>
        <p:spPr>
          <a:xfrm rot="5400000">
            <a:off x="7714141" y="2325451"/>
            <a:ext cx="5907722" cy="2207098"/>
          </a:xfrm>
          <a:prstGeom prst="rect">
            <a:avLst/>
          </a:prstGeom>
        </p:spPr>
      </p:pic>
      <p:pic>
        <p:nvPicPr>
          <p:cNvPr id="11" name="Picture 10">
            <a:extLst>
              <a:ext uri="{FF2B5EF4-FFF2-40B4-BE49-F238E27FC236}">
                <a16:creationId xmlns:a16="http://schemas.microsoft.com/office/drawing/2014/main" id="{AA9EEACC-94E9-06D7-9F6F-AA3F2B3047B8}"/>
              </a:ext>
            </a:extLst>
          </p:cNvPr>
          <p:cNvPicPr>
            <a:picLocks noChangeAspect="1"/>
          </p:cNvPicPr>
          <p:nvPr/>
        </p:nvPicPr>
        <p:blipFill>
          <a:blip r:embed="rId4"/>
          <a:stretch>
            <a:fillRect/>
          </a:stretch>
        </p:blipFill>
        <p:spPr>
          <a:xfrm>
            <a:off x="838200" y="4916846"/>
            <a:ext cx="4943062" cy="1246832"/>
          </a:xfrm>
          <a:prstGeom prst="rect">
            <a:avLst/>
          </a:prstGeom>
        </p:spPr>
      </p:pic>
      <p:pic>
        <p:nvPicPr>
          <p:cNvPr id="13" name="Picture 12">
            <a:extLst>
              <a:ext uri="{FF2B5EF4-FFF2-40B4-BE49-F238E27FC236}">
                <a16:creationId xmlns:a16="http://schemas.microsoft.com/office/drawing/2014/main" id="{66A3A6CA-ED65-1658-7E0D-1EB7010DB10E}"/>
              </a:ext>
            </a:extLst>
          </p:cNvPr>
          <p:cNvPicPr>
            <a:picLocks noChangeAspect="1"/>
          </p:cNvPicPr>
          <p:nvPr/>
        </p:nvPicPr>
        <p:blipFill>
          <a:blip r:embed="rId5"/>
          <a:stretch>
            <a:fillRect/>
          </a:stretch>
        </p:blipFill>
        <p:spPr>
          <a:xfrm>
            <a:off x="5781262" y="4435208"/>
            <a:ext cx="3324689" cy="2210108"/>
          </a:xfrm>
          <a:prstGeom prst="rect">
            <a:avLst/>
          </a:prstGeom>
        </p:spPr>
      </p:pic>
    </p:spTree>
    <p:extLst>
      <p:ext uri="{BB962C8B-B14F-4D97-AF65-F5344CB8AC3E}">
        <p14:creationId xmlns:p14="http://schemas.microsoft.com/office/powerpoint/2010/main" val="406118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81EC7-8C92-D866-5C83-727DFDEBAE9F}"/>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BF06F385-6E3C-E08A-E9B9-CBC5796D71A1}"/>
              </a:ext>
            </a:extLst>
          </p:cNvPr>
          <p:cNvSpPr>
            <a:spLocks noGrp="1"/>
          </p:cNvSpPr>
          <p:nvPr>
            <p:ph type="title"/>
          </p:nvPr>
        </p:nvSpPr>
        <p:spPr>
          <a:xfrm>
            <a:off x="831851" y="1709740"/>
            <a:ext cx="10515600" cy="2437387"/>
          </a:xfrm>
        </p:spPr>
        <p:txBody>
          <a:bodyPr>
            <a:normAutofit/>
          </a:bodyPr>
          <a:lstStyle/>
          <a:p>
            <a:r>
              <a:rPr lang="en-US" altLang="zh-SG" sz="4800" dirty="0"/>
              <a:t>Guest Lecture: </a:t>
            </a:r>
            <a:br>
              <a:rPr lang="en-US" altLang="zh-SG" sz="4800" dirty="0"/>
            </a:br>
            <a:r>
              <a:rPr lang="en-US" altLang="zh-SG" sz="4800" dirty="0"/>
              <a:t>Graph Representation Learning and Recent Trends</a:t>
            </a:r>
            <a:endParaRPr lang="zh-SG" altLang="en-US" sz="4800" dirty="0"/>
          </a:p>
        </p:txBody>
      </p:sp>
      <p:sp>
        <p:nvSpPr>
          <p:cNvPr id="5" name="文本占位符 4">
            <a:extLst>
              <a:ext uri="{FF2B5EF4-FFF2-40B4-BE49-F238E27FC236}">
                <a16:creationId xmlns:a16="http://schemas.microsoft.com/office/drawing/2014/main" id="{88F982E5-47F4-6BAB-360D-7BF7BE10F5C6}"/>
              </a:ext>
            </a:extLst>
          </p:cNvPr>
          <p:cNvSpPr>
            <a:spLocks noGrp="1"/>
          </p:cNvSpPr>
          <p:nvPr>
            <p:ph type="body" idx="1"/>
          </p:nvPr>
        </p:nvSpPr>
        <p:spPr/>
        <p:txBody>
          <a:bodyPr>
            <a:normAutofit/>
          </a:bodyPr>
          <a:lstStyle/>
          <a:p>
            <a:r>
              <a:rPr lang="en-US" altLang="zh-SG" sz="3200" dirty="0"/>
              <a:t>Dr. Luo </a:t>
            </a:r>
            <a:r>
              <a:rPr lang="en-US" altLang="zh-SG" sz="3200" dirty="0" err="1"/>
              <a:t>Tianze</a:t>
            </a:r>
            <a:r>
              <a:rPr lang="en-US" altLang="zh-SG" sz="3200" dirty="0"/>
              <a:t> (NTU)</a:t>
            </a:r>
          </a:p>
          <a:p>
            <a:r>
              <a:rPr lang="en-US" altLang="zh-SG" sz="2800" dirty="0"/>
              <a:t>Researcher, Alibaba-NTU Joint Research Institute</a:t>
            </a:r>
          </a:p>
          <a:p>
            <a:r>
              <a:rPr lang="en-US" altLang="zh-SG" dirty="0"/>
              <a:t>tianze002@e.ntu.edu.sg</a:t>
            </a:r>
            <a:endParaRPr lang="zh-SG" altLang="en-US" dirty="0"/>
          </a:p>
        </p:txBody>
      </p:sp>
      <p:pic>
        <p:nvPicPr>
          <p:cNvPr id="1026" name="Picture 2">
            <a:extLst>
              <a:ext uri="{FF2B5EF4-FFF2-40B4-BE49-F238E27FC236}">
                <a16:creationId xmlns:a16="http://schemas.microsoft.com/office/drawing/2014/main" id="{6C3D6001-7046-BC4D-9850-6212037A9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686" y="498864"/>
            <a:ext cx="2969124" cy="1979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031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6F311C8D-1DB2-9A0C-AF9A-1E60E6508EBB}"/>
              </a:ext>
            </a:extLst>
          </p:cNvPr>
          <p:cNvGrpSpPr/>
          <p:nvPr/>
        </p:nvGrpSpPr>
        <p:grpSpPr>
          <a:xfrm>
            <a:off x="1" y="973924"/>
            <a:ext cx="12225826" cy="5212634"/>
            <a:chOff x="1" y="1435396"/>
            <a:chExt cx="12225826" cy="5212634"/>
          </a:xfrm>
        </p:grpSpPr>
        <p:sp>
          <p:nvSpPr>
            <p:cNvPr id="6" name="갈매기형 수장 2">
              <a:extLst>
                <a:ext uri="{FF2B5EF4-FFF2-40B4-BE49-F238E27FC236}">
                  <a16:creationId xmlns:a16="http://schemas.microsoft.com/office/drawing/2014/main" id="{B8AD702E-642E-5042-2C55-7A351D76F608}"/>
                </a:ext>
              </a:extLst>
            </p:cNvPr>
            <p:cNvSpPr/>
            <p:nvPr/>
          </p:nvSpPr>
          <p:spPr>
            <a:xfrm>
              <a:off x="1" y="5627725"/>
              <a:ext cx="12187771" cy="269779"/>
            </a:xfrm>
            <a:prstGeom prst="chevro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914377"/>
              <a:endParaRPr lang="ko-KR" altLang="en-US" sz="1800">
                <a:solidFill>
                  <a:srgbClr val="252525"/>
                </a:solidFill>
                <a:latin typeface="Franklin Gothic Book"/>
              </a:endParaRPr>
            </a:p>
          </p:txBody>
        </p:sp>
        <p:cxnSp>
          <p:nvCxnSpPr>
            <p:cNvPr id="7" name="직선 연결선 53">
              <a:extLst>
                <a:ext uri="{FF2B5EF4-FFF2-40B4-BE49-F238E27FC236}">
                  <a16:creationId xmlns:a16="http://schemas.microsoft.com/office/drawing/2014/main" id="{4D3FDC8D-A78F-651D-8FF1-FE537188DA6F}"/>
                </a:ext>
              </a:extLst>
            </p:cNvPr>
            <p:cNvCxnSpPr/>
            <p:nvPr/>
          </p:nvCxnSpPr>
          <p:spPr>
            <a:xfrm flipV="1">
              <a:off x="3937008" y="2101861"/>
              <a:ext cx="15147" cy="366842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직선 연결선 13">
              <a:extLst>
                <a:ext uri="{FF2B5EF4-FFF2-40B4-BE49-F238E27FC236}">
                  <a16:creationId xmlns:a16="http://schemas.microsoft.com/office/drawing/2014/main" id="{DDA544A0-8B5F-0C70-6C69-2D890D292B56}"/>
                </a:ext>
              </a:extLst>
            </p:cNvPr>
            <p:cNvCxnSpPr>
              <a:stCxn id="24" idx="0"/>
            </p:cNvCxnSpPr>
            <p:nvPr/>
          </p:nvCxnSpPr>
          <p:spPr>
            <a:xfrm flipH="1" flipV="1">
              <a:off x="2238705" y="2743200"/>
              <a:ext cx="1" cy="2895603"/>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25">
              <a:extLst>
                <a:ext uri="{FF2B5EF4-FFF2-40B4-BE49-F238E27FC236}">
                  <a16:creationId xmlns:a16="http://schemas.microsoft.com/office/drawing/2014/main" id="{28194F95-6DCE-6884-0250-20E0CC2324FC}"/>
                </a:ext>
              </a:extLst>
            </p:cNvPr>
            <p:cNvCxnSpPr/>
            <p:nvPr/>
          </p:nvCxnSpPr>
          <p:spPr>
            <a:xfrm>
              <a:off x="2238705" y="2743200"/>
              <a:ext cx="760959"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27">
              <a:extLst>
                <a:ext uri="{FF2B5EF4-FFF2-40B4-BE49-F238E27FC236}">
                  <a16:creationId xmlns:a16="http://schemas.microsoft.com/office/drawing/2014/main" id="{1888A506-2255-C6AF-83B5-382C5620288C}"/>
                </a:ext>
              </a:extLst>
            </p:cNvPr>
            <p:cNvCxnSpPr>
              <a:cxnSpLocks/>
            </p:cNvCxnSpPr>
            <p:nvPr/>
          </p:nvCxnSpPr>
          <p:spPr>
            <a:xfrm>
              <a:off x="1374360" y="3069020"/>
              <a:ext cx="86434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28">
              <a:extLst>
                <a:ext uri="{FF2B5EF4-FFF2-40B4-BE49-F238E27FC236}">
                  <a16:creationId xmlns:a16="http://schemas.microsoft.com/office/drawing/2014/main" id="{4DE4AFB2-CB70-3F41-6952-F07C6E16054F}"/>
                </a:ext>
              </a:extLst>
            </p:cNvPr>
            <p:cNvCxnSpPr/>
            <p:nvPr/>
          </p:nvCxnSpPr>
          <p:spPr>
            <a:xfrm>
              <a:off x="2999663" y="2743201"/>
              <a:ext cx="0" cy="32582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32">
              <a:extLst>
                <a:ext uri="{FF2B5EF4-FFF2-40B4-BE49-F238E27FC236}">
                  <a16:creationId xmlns:a16="http://schemas.microsoft.com/office/drawing/2014/main" id="{6E315687-500B-699B-C224-EE2237A07BB1}"/>
                </a:ext>
              </a:extLst>
            </p:cNvPr>
            <p:cNvCxnSpPr>
              <a:cxnSpLocks/>
            </p:cNvCxnSpPr>
            <p:nvPr/>
          </p:nvCxnSpPr>
          <p:spPr>
            <a:xfrm>
              <a:off x="1374359" y="3067604"/>
              <a:ext cx="0" cy="49518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54">
              <a:extLst>
                <a:ext uri="{FF2B5EF4-FFF2-40B4-BE49-F238E27FC236}">
                  <a16:creationId xmlns:a16="http://schemas.microsoft.com/office/drawing/2014/main" id="{9A16FED4-10D3-F690-3AF1-C8444E89EE07}"/>
                </a:ext>
              </a:extLst>
            </p:cNvPr>
            <p:cNvCxnSpPr/>
            <p:nvPr/>
          </p:nvCxnSpPr>
          <p:spPr>
            <a:xfrm>
              <a:off x="3939878" y="2112421"/>
              <a:ext cx="1014959"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56">
              <a:extLst>
                <a:ext uri="{FF2B5EF4-FFF2-40B4-BE49-F238E27FC236}">
                  <a16:creationId xmlns:a16="http://schemas.microsoft.com/office/drawing/2014/main" id="{D0BB8E9D-EBCA-88F2-41CD-A852B38EBA20}"/>
                </a:ext>
              </a:extLst>
            </p:cNvPr>
            <p:cNvCxnSpPr/>
            <p:nvPr/>
          </p:nvCxnSpPr>
          <p:spPr>
            <a:xfrm>
              <a:off x="4950499" y="2112227"/>
              <a:ext cx="0" cy="19969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61">
              <a:extLst>
                <a:ext uri="{FF2B5EF4-FFF2-40B4-BE49-F238E27FC236}">
                  <a16:creationId xmlns:a16="http://schemas.microsoft.com/office/drawing/2014/main" id="{0C0DB7B2-2459-DD37-454C-282B7B533258}"/>
                </a:ext>
              </a:extLst>
            </p:cNvPr>
            <p:cNvSpPr txBox="1"/>
            <p:nvPr/>
          </p:nvSpPr>
          <p:spPr>
            <a:xfrm>
              <a:off x="3883769" y="3706626"/>
              <a:ext cx="2108558" cy="1508105"/>
            </a:xfrm>
            <a:prstGeom prst="rect">
              <a:avLst/>
            </a:prstGeom>
            <a:noFill/>
          </p:spPr>
          <p:txBody>
            <a:bodyPr wrap="square" lIns="121920" tIns="60960" rIns="121920" bIns="60960" rtlCol="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77"/>
              <a:r>
                <a:rPr lang="en-US" altLang="ko-KR" sz="1800" dirty="0">
                  <a:solidFill>
                    <a:srgbClr val="252525"/>
                  </a:solidFill>
                  <a:latin typeface="Franklin Gothic Book"/>
                  <a:ea typeface="굴림"/>
                </a:rPr>
                <a:t>Master in Computer  Science</a:t>
              </a:r>
              <a:endParaRPr lang="en-US" sz="1800" dirty="0">
                <a:ea typeface="굴림"/>
              </a:endParaRPr>
            </a:p>
            <a:p>
              <a:pPr defTabSz="914377"/>
              <a:r>
                <a:rPr lang="en-US" altLang="ko-KR" sz="1800" dirty="0">
                  <a:solidFill>
                    <a:srgbClr val="252525"/>
                  </a:solidFill>
                  <a:latin typeface="Franklin Gothic Book"/>
                </a:rPr>
                <a:t>Artificial intelligence</a:t>
              </a:r>
            </a:p>
            <a:p>
              <a:pPr marL="285320" indent="-285320" defTabSz="914377">
                <a:buFont typeface="Arial" pitchFamily="34" charset="0"/>
                <a:buChar char="•"/>
              </a:pPr>
              <a:endParaRPr lang="en-US" altLang="ko-KR" sz="1800" dirty="0">
                <a:solidFill>
                  <a:srgbClr val="252525"/>
                </a:solidFill>
                <a:latin typeface="Franklin Gothic Book"/>
                <a:ea typeface="굴림"/>
              </a:endParaRPr>
            </a:p>
          </p:txBody>
        </p:sp>
        <p:cxnSp>
          <p:nvCxnSpPr>
            <p:cNvPr id="16" name="직선 연결선 64">
              <a:extLst>
                <a:ext uri="{FF2B5EF4-FFF2-40B4-BE49-F238E27FC236}">
                  <a16:creationId xmlns:a16="http://schemas.microsoft.com/office/drawing/2014/main" id="{FCF8A792-E2F1-F1B9-9CF9-4DBCB5CBD31A}"/>
                </a:ext>
              </a:extLst>
            </p:cNvPr>
            <p:cNvCxnSpPr/>
            <p:nvPr/>
          </p:nvCxnSpPr>
          <p:spPr>
            <a:xfrm flipV="1">
              <a:off x="8146449" y="1798905"/>
              <a:ext cx="16455" cy="3830083"/>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66">
              <a:extLst>
                <a:ext uri="{FF2B5EF4-FFF2-40B4-BE49-F238E27FC236}">
                  <a16:creationId xmlns:a16="http://schemas.microsoft.com/office/drawing/2014/main" id="{DA2CDD75-DB7E-E94C-6877-16F971B479A2}"/>
                </a:ext>
              </a:extLst>
            </p:cNvPr>
            <p:cNvCxnSpPr/>
            <p:nvPr/>
          </p:nvCxnSpPr>
          <p:spPr>
            <a:xfrm>
              <a:off x="7204763" y="1800313"/>
              <a:ext cx="970789"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67">
              <a:extLst>
                <a:ext uri="{FF2B5EF4-FFF2-40B4-BE49-F238E27FC236}">
                  <a16:creationId xmlns:a16="http://schemas.microsoft.com/office/drawing/2014/main" id="{FDFA32DE-9BFA-06DB-B307-B4621461FEA1}"/>
                </a:ext>
              </a:extLst>
            </p:cNvPr>
            <p:cNvCxnSpPr/>
            <p:nvPr/>
          </p:nvCxnSpPr>
          <p:spPr>
            <a:xfrm>
              <a:off x="7204763" y="1794871"/>
              <a:ext cx="0" cy="19969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69">
              <a:extLst>
                <a:ext uri="{FF2B5EF4-FFF2-40B4-BE49-F238E27FC236}">
                  <a16:creationId xmlns:a16="http://schemas.microsoft.com/office/drawing/2014/main" id="{9E9BBB00-0149-3258-AF10-3A2391F6987A}"/>
                </a:ext>
              </a:extLst>
            </p:cNvPr>
            <p:cNvSpPr txBox="1"/>
            <p:nvPr/>
          </p:nvSpPr>
          <p:spPr>
            <a:xfrm>
              <a:off x="5957863" y="4261998"/>
              <a:ext cx="2281984" cy="1200329"/>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77"/>
              <a:r>
                <a:rPr lang="en-US" altLang="ko-KR" sz="1800" dirty="0">
                  <a:solidFill>
                    <a:srgbClr val="252525"/>
                  </a:solidFill>
                  <a:latin typeface="Franklin Gothic Book"/>
                </a:rPr>
                <a:t>AliExpress</a:t>
              </a:r>
            </a:p>
            <a:p>
              <a:pPr defTabSz="914377"/>
              <a:r>
                <a:rPr lang="en-US" altLang="ko-KR" sz="1800" dirty="0">
                  <a:solidFill>
                    <a:srgbClr val="252525"/>
                  </a:solidFill>
                  <a:latin typeface="Franklin Gothic Book"/>
                </a:rPr>
                <a:t>Global recommender systems (Europe, Brazil, Russia)</a:t>
              </a:r>
            </a:p>
          </p:txBody>
        </p:sp>
        <p:cxnSp>
          <p:nvCxnSpPr>
            <p:cNvPr id="20" name="직선 연결선 72">
              <a:extLst>
                <a:ext uri="{FF2B5EF4-FFF2-40B4-BE49-F238E27FC236}">
                  <a16:creationId xmlns:a16="http://schemas.microsoft.com/office/drawing/2014/main" id="{B4C96452-D795-1BE2-079F-C8ED6F51F884}"/>
                </a:ext>
              </a:extLst>
            </p:cNvPr>
            <p:cNvCxnSpPr/>
            <p:nvPr/>
          </p:nvCxnSpPr>
          <p:spPr>
            <a:xfrm flipV="1">
              <a:off x="10702834" y="1435396"/>
              <a:ext cx="18325" cy="441999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79">
              <a:extLst>
                <a:ext uri="{FF2B5EF4-FFF2-40B4-BE49-F238E27FC236}">
                  <a16:creationId xmlns:a16="http://schemas.microsoft.com/office/drawing/2014/main" id="{2A0364C3-87FB-36A8-5158-C6A0C8D28058}"/>
                </a:ext>
              </a:extLst>
            </p:cNvPr>
            <p:cNvSpPr txBox="1"/>
            <p:nvPr/>
          </p:nvSpPr>
          <p:spPr>
            <a:xfrm>
              <a:off x="8315405" y="4215764"/>
              <a:ext cx="2386610" cy="1180699"/>
            </a:xfrm>
            <a:prstGeom prst="rect">
              <a:avLst/>
            </a:prstGeom>
            <a:noFill/>
          </p:spPr>
          <p:txBody>
            <a:bodyPr wrap="square" lIns="36000" tIns="36000" rIns="36000" bIns="3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lvl="1" defTabSz="914377"/>
              <a:r>
                <a:rPr lang="en-US" altLang="ko-KR" sz="1800" dirty="0">
                  <a:solidFill>
                    <a:srgbClr val="252525"/>
                  </a:solidFill>
                  <a:latin typeface="Franklin Gothic Book"/>
                </a:rPr>
                <a:t>Graph Representation Learning</a:t>
              </a:r>
            </a:p>
            <a:p>
              <a:pPr marL="0" lvl="1" defTabSz="914377"/>
              <a:r>
                <a:rPr lang="en-US" altLang="ko-KR" sz="1800" dirty="0">
                  <a:solidFill>
                    <a:srgbClr val="252525"/>
                  </a:solidFill>
                  <a:latin typeface="Franklin Gothic Book"/>
                </a:rPr>
                <a:t>Lazada SEA Recommender systems</a:t>
              </a:r>
            </a:p>
          </p:txBody>
        </p:sp>
        <p:cxnSp>
          <p:nvCxnSpPr>
            <p:cNvPr id="22" name="직선 연결선 80">
              <a:extLst>
                <a:ext uri="{FF2B5EF4-FFF2-40B4-BE49-F238E27FC236}">
                  <a16:creationId xmlns:a16="http://schemas.microsoft.com/office/drawing/2014/main" id="{F7E1A216-A5AB-E5F0-6260-186B2C7F0289}"/>
                </a:ext>
              </a:extLst>
            </p:cNvPr>
            <p:cNvCxnSpPr/>
            <p:nvPr/>
          </p:nvCxnSpPr>
          <p:spPr>
            <a:xfrm flipV="1">
              <a:off x="9676385" y="1446588"/>
              <a:ext cx="1044775" cy="1"/>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81">
              <a:extLst>
                <a:ext uri="{FF2B5EF4-FFF2-40B4-BE49-F238E27FC236}">
                  <a16:creationId xmlns:a16="http://schemas.microsoft.com/office/drawing/2014/main" id="{E7956069-BB59-857C-76F5-5200D84D33A7}"/>
                </a:ext>
              </a:extLst>
            </p:cNvPr>
            <p:cNvCxnSpPr/>
            <p:nvPr/>
          </p:nvCxnSpPr>
          <p:spPr>
            <a:xfrm>
              <a:off x="9676383" y="1445372"/>
              <a:ext cx="0" cy="19969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타원 11">
              <a:extLst>
                <a:ext uri="{FF2B5EF4-FFF2-40B4-BE49-F238E27FC236}">
                  <a16:creationId xmlns:a16="http://schemas.microsoft.com/office/drawing/2014/main" id="{164FDA02-F894-1C5A-2491-A5D252789C88}"/>
                </a:ext>
              </a:extLst>
            </p:cNvPr>
            <p:cNvSpPr/>
            <p:nvPr/>
          </p:nvSpPr>
          <p:spPr>
            <a:xfrm>
              <a:off x="2096815" y="5638802"/>
              <a:ext cx="283779" cy="268015"/>
            </a:xfrm>
            <a:prstGeom prst="ellipse">
              <a:avLst/>
            </a:prstGeom>
            <a:solidFill>
              <a:schemeClr val="bg1">
                <a:lumMod val="9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914377"/>
              <a:endParaRPr lang="ko-KR" altLang="en-US" sz="1400" dirty="0">
                <a:solidFill>
                  <a:srgbClr val="898D8D">
                    <a:lumMod val="75000"/>
                  </a:srgbClr>
                </a:solidFill>
                <a:latin typeface="Franklin Gothic Book"/>
              </a:endParaRPr>
            </a:p>
          </p:txBody>
        </p:sp>
        <p:sp>
          <p:nvSpPr>
            <p:cNvPr id="25" name="타원 44">
              <a:extLst>
                <a:ext uri="{FF2B5EF4-FFF2-40B4-BE49-F238E27FC236}">
                  <a16:creationId xmlns:a16="http://schemas.microsoft.com/office/drawing/2014/main" id="{AFB16AF3-FAAB-F56D-72EE-EE4370CDBC6E}"/>
                </a:ext>
              </a:extLst>
            </p:cNvPr>
            <p:cNvSpPr/>
            <p:nvPr/>
          </p:nvSpPr>
          <p:spPr>
            <a:xfrm>
              <a:off x="3799897" y="5627603"/>
              <a:ext cx="283779" cy="268015"/>
            </a:xfrm>
            <a:prstGeom prst="ellipse">
              <a:avLst/>
            </a:prstGeom>
            <a:solidFill>
              <a:schemeClr val="bg1">
                <a:lumMod val="9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914377"/>
              <a:endParaRPr lang="ko-KR" altLang="en-US" sz="1800">
                <a:solidFill>
                  <a:srgbClr val="FFFFFF"/>
                </a:solidFill>
                <a:latin typeface="Franklin Gothic Book"/>
              </a:endParaRPr>
            </a:p>
          </p:txBody>
        </p:sp>
        <p:sp>
          <p:nvSpPr>
            <p:cNvPr id="26" name="타원 65">
              <a:extLst>
                <a:ext uri="{FF2B5EF4-FFF2-40B4-BE49-F238E27FC236}">
                  <a16:creationId xmlns:a16="http://schemas.microsoft.com/office/drawing/2014/main" id="{0A9A566E-BBB8-2096-D4F9-7A7BECB1E66C}"/>
                </a:ext>
              </a:extLst>
            </p:cNvPr>
            <p:cNvSpPr/>
            <p:nvPr/>
          </p:nvSpPr>
          <p:spPr>
            <a:xfrm>
              <a:off x="8012785" y="5622599"/>
              <a:ext cx="283779" cy="268015"/>
            </a:xfrm>
            <a:prstGeom prst="ellipse">
              <a:avLst/>
            </a:prstGeom>
            <a:solidFill>
              <a:schemeClr val="bg1">
                <a:lumMod val="9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914377"/>
              <a:endParaRPr lang="ko-KR" altLang="en-US" sz="1800">
                <a:solidFill>
                  <a:srgbClr val="FFFFFF"/>
                </a:solidFill>
                <a:latin typeface="Franklin Gothic Book"/>
              </a:endParaRPr>
            </a:p>
          </p:txBody>
        </p:sp>
        <p:sp>
          <p:nvSpPr>
            <p:cNvPr id="27" name="타원 73">
              <a:extLst>
                <a:ext uri="{FF2B5EF4-FFF2-40B4-BE49-F238E27FC236}">
                  <a16:creationId xmlns:a16="http://schemas.microsoft.com/office/drawing/2014/main" id="{3704E09A-3F2C-0E94-3FDC-68BFB1E64409}"/>
                </a:ext>
              </a:extLst>
            </p:cNvPr>
            <p:cNvSpPr/>
            <p:nvPr/>
          </p:nvSpPr>
          <p:spPr>
            <a:xfrm>
              <a:off x="10569901" y="5629093"/>
              <a:ext cx="283779" cy="268015"/>
            </a:xfrm>
            <a:prstGeom prst="ellipse">
              <a:avLst/>
            </a:prstGeom>
            <a:solidFill>
              <a:schemeClr val="bg1">
                <a:lumMod val="9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914377"/>
              <a:endParaRPr lang="ko-KR" altLang="en-US" sz="1800">
                <a:solidFill>
                  <a:srgbClr val="FFFFFF"/>
                </a:solidFill>
                <a:latin typeface="Franklin Gothic Book"/>
              </a:endParaRPr>
            </a:p>
          </p:txBody>
        </p:sp>
        <p:sp>
          <p:nvSpPr>
            <p:cNvPr id="28" name="TextBox 8">
              <a:extLst>
                <a:ext uri="{FF2B5EF4-FFF2-40B4-BE49-F238E27FC236}">
                  <a16:creationId xmlns:a16="http://schemas.microsoft.com/office/drawing/2014/main" id="{F49D54CE-1408-EDF5-EB61-B5C48B2BCB4E}"/>
                </a:ext>
              </a:extLst>
            </p:cNvPr>
            <p:cNvSpPr txBox="1"/>
            <p:nvPr/>
          </p:nvSpPr>
          <p:spPr>
            <a:xfrm>
              <a:off x="2336378" y="5265256"/>
              <a:ext cx="790221" cy="369332"/>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77"/>
              <a:r>
                <a:rPr lang="en-US" sz="1800" dirty="0">
                  <a:solidFill>
                    <a:srgbClr val="252525"/>
                  </a:solidFill>
                  <a:latin typeface="Franklin Gothic Book"/>
                </a:rPr>
                <a:t>2017</a:t>
              </a:r>
            </a:p>
          </p:txBody>
        </p:sp>
        <p:sp>
          <p:nvSpPr>
            <p:cNvPr id="29" name="Rectangle 9">
              <a:extLst>
                <a:ext uri="{FF2B5EF4-FFF2-40B4-BE49-F238E27FC236}">
                  <a16:creationId xmlns:a16="http://schemas.microsoft.com/office/drawing/2014/main" id="{12D4D64B-7A35-B863-79FF-83DA4218CADD}"/>
                </a:ext>
              </a:extLst>
            </p:cNvPr>
            <p:cNvSpPr/>
            <p:nvPr/>
          </p:nvSpPr>
          <p:spPr>
            <a:xfrm>
              <a:off x="678273" y="4056690"/>
              <a:ext cx="1563708" cy="1323439"/>
            </a:xfrm>
            <a:prstGeom prst="rect">
              <a:avLst/>
            </a:prstGeom>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77"/>
              <a:r>
                <a:rPr lang="en-US" altLang="ko-KR" sz="1600" dirty="0" err="1">
                  <a:solidFill>
                    <a:srgbClr val="252525"/>
                  </a:solidFill>
                  <a:latin typeface="Franklin Gothic Book"/>
                </a:rPr>
                <a:t>B.Eng</a:t>
              </a:r>
              <a:r>
                <a:rPr lang="en-US" altLang="ko-KR" sz="1600" dirty="0">
                  <a:solidFill>
                    <a:srgbClr val="252525"/>
                  </a:solidFill>
                  <a:latin typeface="Franklin Gothic Book"/>
                </a:rPr>
                <a:t> with First-Class </a:t>
              </a:r>
              <a:r>
                <a:rPr lang="en-US" altLang="ko-KR" sz="1600" dirty="0" err="1">
                  <a:solidFill>
                    <a:srgbClr val="252525"/>
                  </a:solidFill>
                  <a:latin typeface="Franklin Gothic Book"/>
                </a:rPr>
                <a:t>Honours</a:t>
              </a:r>
              <a:r>
                <a:rPr lang="en-US" altLang="ko-KR" sz="1600" dirty="0">
                  <a:solidFill>
                    <a:srgbClr val="252525"/>
                  </a:solidFill>
                  <a:latin typeface="Franklin Gothic Book"/>
                </a:rPr>
                <a:t> in Electrical &amp; Electronics Engineering</a:t>
              </a:r>
            </a:p>
          </p:txBody>
        </p:sp>
        <p:sp>
          <p:nvSpPr>
            <p:cNvPr id="30" name="TextBox 48">
              <a:extLst>
                <a:ext uri="{FF2B5EF4-FFF2-40B4-BE49-F238E27FC236}">
                  <a16:creationId xmlns:a16="http://schemas.microsoft.com/office/drawing/2014/main" id="{2B1B9E94-E49E-0537-2F2A-0BD860EC171F}"/>
                </a:ext>
              </a:extLst>
            </p:cNvPr>
            <p:cNvSpPr txBox="1"/>
            <p:nvPr/>
          </p:nvSpPr>
          <p:spPr>
            <a:xfrm>
              <a:off x="3942318" y="5223966"/>
              <a:ext cx="790221" cy="369332"/>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77"/>
              <a:r>
                <a:rPr lang="en-US" sz="1800" dirty="0">
                  <a:solidFill>
                    <a:srgbClr val="252525"/>
                  </a:solidFill>
                  <a:latin typeface="Franklin Gothic Book"/>
                </a:rPr>
                <a:t>2019</a:t>
              </a:r>
            </a:p>
          </p:txBody>
        </p:sp>
        <p:sp>
          <p:nvSpPr>
            <p:cNvPr id="31" name="TextBox 51">
              <a:extLst>
                <a:ext uri="{FF2B5EF4-FFF2-40B4-BE49-F238E27FC236}">
                  <a16:creationId xmlns:a16="http://schemas.microsoft.com/office/drawing/2014/main" id="{EB494719-C457-B23D-FB92-9747A93FD606}"/>
                </a:ext>
              </a:extLst>
            </p:cNvPr>
            <p:cNvSpPr txBox="1"/>
            <p:nvPr/>
          </p:nvSpPr>
          <p:spPr>
            <a:xfrm>
              <a:off x="7442495" y="5312713"/>
              <a:ext cx="790221" cy="369332"/>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77"/>
              <a:r>
                <a:rPr lang="en-US" sz="1800" dirty="0">
                  <a:solidFill>
                    <a:srgbClr val="252525"/>
                  </a:solidFill>
                  <a:latin typeface="Franklin Gothic Book"/>
                </a:rPr>
                <a:t>2019</a:t>
              </a:r>
            </a:p>
          </p:txBody>
        </p:sp>
        <p:sp>
          <p:nvSpPr>
            <p:cNvPr id="32" name="TextBox 63">
              <a:extLst>
                <a:ext uri="{FF2B5EF4-FFF2-40B4-BE49-F238E27FC236}">
                  <a16:creationId xmlns:a16="http://schemas.microsoft.com/office/drawing/2014/main" id="{25E726C8-C639-5372-3A3D-E9B8FCF01402}"/>
                </a:ext>
              </a:extLst>
            </p:cNvPr>
            <p:cNvSpPr txBox="1"/>
            <p:nvPr/>
          </p:nvSpPr>
          <p:spPr>
            <a:xfrm>
              <a:off x="4809289" y="6001699"/>
              <a:ext cx="3135144" cy="646331"/>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77"/>
              <a:r>
                <a:rPr lang="en-US" altLang="ko-KR" sz="1800" dirty="0">
                  <a:solidFill>
                    <a:srgbClr val="252525"/>
                  </a:solidFill>
                  <a:latin typeface="Franklin Gothic Book"/>
                </a:rPr>
                <a:t>M. </a:t>
              </a:r>
              <a:r>
                <a:rPr lang="en-US" altLang="ko-KR" sz="1800" dirty="0" err="1">
                  <a:solidFill>
                    <a:srgbClr val="252525"/>
                  </a:solidFill>
                  <a:latin typeface="Franklin Gothic Book"/>
                </a:rPr>
                <a:t>Eng</a:t>
              </a:r>
              <a:r>
                <a:rPr lang="en-US" altLang="ko-KR" sz="1800" dirty="0">
                  <a:solidFill>
                    <a:srgbClr val="252525"/>
                  </a:solidFill>
                  <a:latin typeface="Franklin Gothic Book"/>
                </a:rPr>
                <a:t> in Computer </a:t>
              </a:r>
              <a:r>
                <a:rPr lang="en-US" altLang="ko-KR" sz="1800" dirty="0" err="1">
                  <a:solidFill>
                    <a:srgbClr val="252525"/>
                  </a:solidFill>
                  <a:latin typeface="Franklin Gothic Book"/>
                </a:rPr>
                <a:t>Sience</a:t>
              </a:r>
              <a:r>
                <a:rPr lang="en-US" altLang="ko-KR" sz="1800" dirty="0">
                  <a:solidFill>
                    <a:srgbClr val="252525"/>
                  </a:solidFill>
                  <a:latin typeface="Franklin Gothic Book"/>
                </a:rPr>
                <a:t> &amp; Algorithm Engineer</a:t>
              </a:r>
            </a:p>
          </p:txBody>
        </p:sp>
        <p:sp>
          <p:nvSpPr>
            <p:cNvPr id="33" name="TextBox 70">
              <a:extLst>
                <a:ext uri="{FF2B5EF4-FFF2-40B4-BE49-F238E27FC236}">
                  <a16:creationId xmlns:a16="http://schemas.microsoft.com/office/drawing/2014/main" id="{09EB91A0-0C0C-D046-0673-F03802D22BB4}"/>
                </a:ext>
              </a:extLst>
            </p:cNvPr>
            <p:cNvSpPr txBox="1"/>
            <p:nvPr/>
          </p:nvSpPr>
          <p:spPr>
            <a:xfrm>
              <a:off x="9987352" y="5308071"/>
              <a:ext cx="790221" cy="369332"/>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77"/>
              <a:r>
                <a:rPr lang="en-US" sz="1800" dirty="0">
                  <a:solidFill>
                    <a:srgbClr val="252525"/>
                  </a:solidFill>
                  <a:latin typeface="Franklin Gothic Book"/>
                </a:rPr>
                <a:t>2020</a:t>
              </a:r>
            </a:p>
          </p:txBody>
        </p:sp>
        <p:pic>
          <p:nvPicPr>
            <p:cNvPr id="34" name="Picture 55">
              <a:extLst>
                <a:ext uri="{FF2B5EF4-FFF2-40B4-BE49-F238E27FC236}">
                  <a16:creationId xmlns:a16="http://schemas.microsoft.com/office/drawing/2014/main" id="{6499ADAB-6FF7-7FC9-BC4C-68D2F3BBA764}"/>
                </a:ext>
              </a:extLst>
            </p:cNvPr>
            <p:cNvPicPr>
              <a:picLocks noChangeAspect="1"/>
            </p:cNvPicPr>
            <p:nvPr/>
          </p:nvPicPr>
          <p:blipFill>
            <a:blip r:embed="rId3"/>
            <a:stretch>
              <a:fillRect/>
            </a:stretch>
          </p:blipFill>
          <p:spPr>
            <a:xfrm>
              <a:off x="10929646" y="3691641"/>
              <a:ext cx="746292" cy="503383"/>
            </a:xfrm>
            <a:prstGeom prst="rect">
              <a:avLst/>
            </a:prstGeom>
          </p:spPr>
        </p:pic>
        <p:sp>
          <p:nvSpPr>
            <p:cNvPr id="35" name="TextBox 57">
              <a:extLst>
                <a:ext uri="{FF2B5EF4-FFF2-40B4-BE49-F238E27FC236}">
                  <a16:creationId xmlns:a16="http://schemas.microsoft.com/office/drawing/2014/main" id="{DA0E5E35-92A0-6F6D-09F0-CCFC890ACB22}"/>
                </a:ext>
              </a:extLst>
            </p:cNvPr>
            <p:cNvSpPr txBox="1"/>
            <p:nvPr/>
          </p:nvSpPr>
          <p:spPr>
            <a:xfrm>
              <a:off x="8117362" y="6008634"/>
              <a:ext cx="2103407" cy="369332"/>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77"/>
              <a:r>
                <a:rPr lang="en-US" altLang="ko-KR" sz="1800" dirty="0">
                  <a:solidFill>
                    <a:srgbClr val="252525"/>
                  </a:solidFill>
                  <a:latin typeface="Franklin Gothic Book"/>
                </a:rPr>
                <a:t>Algorithm Engineer</a:t>
              </a:r>
            </a:p>
          </p:txBody>
        </p:sp>
        <p:pic>
          <p:nvPicPr>
            <p:cNvPr id="36" name="Picture 2" descr="Nanyang Technological University - NTU Singapore">
              <a:extLst>
                <a:ext uri="{FF2B5EF4-FFF2-40B4-BE49-F238E27FC236}">
                  <a16:creationId xmlns:a16="http://schemas.microsoft.com/office/drawing/2014/main" id="{220E73FB-2094-29C4-C8A3-17B43B0A34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11" t="21614" r="19150" b="21648"/>
            <a:stretch/>
          </p:blipFill>
          <p:spPr bwMode="auto">
            <a:xfrm>
              <a:off x="1552264" y="3416877"/>
              <a:ext cx="1549955" cy="59158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nyang Technological University - NTU Singapore">
              <a:extLst>
                <a:ext uri="{FF2B5EF4-FFF2-40B4-BE49-F238E27FC236}">
                  <a16:creationId xmlns:a16="http://schemas.microsoft.com/office/drawing/2014/main" id="{095C584E-3F49-C86F-C0D3-AF96195697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11" t="21614" r="19150" b="21648"/>
            <a:stretch/>
          </p:blipFill>
          <p:spPr bwMode="auto">
            <a:xfrm>
              <a:off x="4148087" y="2587381"/>
              <a:ext cx="1549955" cy="59158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News and Media Resources - Alibaba Group">
              <a:extLst>
                <a:ext uri="{FF2B5EF4-FFF2-40B4-BE49-F238E27FC236}">
                  <a16:creationId xmlns:a16="http://schemas.microsoft.com/office/drawing/2014/main" id="{7A5B46B6-43AF-92A2-B498-E839F8A7A2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4827" y="2206005"/>
              <a:ext cx="1852911" cy="69966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News and Media Resources - Alibaba Group">
              <a:extLst>
                <a:ext uri="{FF2B5EF4-FFF2-40B4-BE49-F238E27FC236}">
                  <a16:creationId xmlns:a16="http://schemas.microsoft.com/office/drawing/2014/main" id="{CF85DAB6-9A06-390B-0DE1-8324F19D2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2319" y="1685597"/>
              <a:ext cx="1852911" cy="69966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anyang Technological University - NTU Singapore">
              <a:extLst>
                <a:ext uri="{FF2B5EF4-FFF2-40B4-BE49-F238E27FC236}">
                  <a16:creationId xmlns:a16="http://schemas.microsoft.com/office/drawing/2014/main" id="{14C6A8E5-D268-AB01-F0AD-34177DAF63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11" t="21614" r="19150" b="21648"/>
            <a:stretch/>
          </p:blipFill>
          <p:spPr bwMode="auto">
            <a:xfrm>
              <a:off x="8802520" y="2477436"/>
              <a:ext cx="1549955" cy="591585"/>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6" descr="Flag of Singapore - Wikipedia">
              <a:extLst>
                <a:ext uri="{FF2B5EF4-FFF2-40B4-BE49-F238E27FC236}">
                  <a16:creationId xmlns:a16="http://schemas.microsoft.com/office/drawing/2014/main" id="{F4493DD0-9908-ECD8-5CBB-47BE7031B31D}"/>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endParaRPr lang="en-SG" sz="3200"/>
            </a:p>
          </p:txBody>
        </p:sp>
        <p:pic>
          <p:nvPicPr>
            <p:cNvPr id="42" name="Picture 12" descr="Flag of Singapore | Britannica">
              <a:extLst>
                <a:ext uri="{FF2B5EF4-FFF2-40B4-BE49-F238E27FC236}">
                  <a16:creationId xmlns:a16="http://schemas.microsoft.com/office/drawing/2014/main" id="{DB822BEF-DB12-B020-B65B-A09BEE0579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29193" y="3096518"/>
              <a:ext cx="796899" cy="53192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39">
              <a:extLst>
                <a:ext uri="{FF2B5EF4-FFF2-40B4-BE49-F238E27FC236}">
                  <a16:creationId xmlns:a16="http://schemas.microsoft.com/office/drawing/2014/main" id="{70C32814-C460-0F98-2473-944762D4DBD2}"/>
                </a:ext>
              </a:extLst>
            </p:cNvPr>
            <p:cNvSpPr txBox="1"/>
            <p:nvPr/>
          </p:nvSpPr>
          <p:spPr>
            <a:xfrm>
              <a:off x="10345191" y="5924999"/>
              <a:ext cx="1880636" cy="646331"/>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77"/>
              <a:r>
                <a:rPr lang="en-US" altLang="ko-KR" sz="1800" dirty="0">
                  <a:solidFill>
                    <a:srgbClr val="252525"/>
                  </a:solidFill>
                  <a:latin typeface="Franklin Gothic Book"/>
                </a:rPr>
                <a:t>PhD in Computer Science </a:t>
              </a:r>
            </a:p>
          </p:txBody>
        </p:sp>
        <p:pic>
          <p:nvPicPr>
            <p:cNvPr id="44" name="Picture 3" descr="Background pattern&#10;&#10;Description automatically generated">
              <a:extLst>
                <a:ext uri="{FF2B5EF4-FFF2-40B4-BE49-F238E27FC236}">
                  <a16:creationId xmlns:a16="http://schemas.microsoft.com/office/drawing/2014/main" id="{915E1FC2-B665-B7F4-4E14-A1D17FA3EB63}"/>
                </a:ext>
              </a:extLst>
            </p:cNvPr>
            <p:cNvPicPr>
              <a:picLocks noChangeAspect="1"/>
            </p:cNvPicPr>
            <p:nvPr/>
          </p:nvPicPr>
          <p:blipFill>
            <a:blip r:embed="rId7"/>
            <a:stretch>
              <a:fillRect/>
            </a:stretch>
          </p:blipFill>
          <p:spPr>
            <a:xfrm>
              <a:off x="7178275" y="3096377"/>
              <a:ext cx="608959" cy="405384"/>
            </a:xfrm>
            <a:prstGeom prst="rect">
              <a:avLst/>
            </a:prstGeom>
          </p:spPr>
        </p:pic>
        <p:pic>
          <p:nvPicPr>
            <p:cNvPr id="45" name="Picture 4" descr="A picture containing icon&#10;&#10;Description automatically generated">
              <a:extLst>
                <a:ext uri="{FF2B5EF4-FFF2-40B4-BE49-F238E27FC236}">
                  <a16:creationId xmlns:a16="http://schemas.microsoft.com/office/drawing/2014/main" id="{07677387-CBE6-B35F-61DC-F1F61174DFE6}"/>
                </a:ext>
              </a:extLst>
            </p:cNvPr>
            <p:cNvPicPr>
              <a:picLocks noChangeAspect="1"/>
            </p:cNvPicPr>
            <p:nvPr/>
          </p:nvPicPr>
          <p:blipFill rotWithShape="1">
            <a:blip r:embed="rId8"/>
            <a:srcRect l="29503" t="9666" r="28938" b="7177"/>
            <a:stretch/>
          </p:blipFill>
          <p:spPr>
            <a:xfrm>
              <a:off x="6091853" y="3067944"/>
              <a:ext cx="949841" cy="917073"/>
            </a:xfrm>
            <a:prstGeom prst="rect">
              <a:avLst/>
            </a:prstGeom>
          </p:spPr>
        </p:pic>
        <p:pic>
          <p:nvPicPr>
            <p:cNvPr id="46" name="Picture 10" descr="Icon&#10;&#10;Description automatically generated">
              <a:extLst>
                <a:ext uri="{FF2B5EF4-FFF2-40B4-BE49-F238E27FC236}">
                  <a16:creationId xmlns:a16="http://schemas.microsoft.com/office/drawing/2014/main" id="{084E6898-AB67-9871-32C6-B05B8B467EF3}"/>
                </a:ext>
              </a:extLst>
            </p:cNvPr>
            <p:cNvPicPr>
              <a:picLocks noChangeAspect="1"/>
            </p:cNvPicPr>
            <p:nvPr/>
          </p:nvPicPr>
          <p:blipFill>
            <a:blip r:embed="rId9"/>
            <a:stretch>
              <a:fillRect/>
            </a:stretch>
          </p:blipFill>
          <p:spPr>
            <a:xfrm>
              <a:off x="9677919" y="3211283"/>
              <a:ext cx="969347" cy="958981"/>
            </a:xfrm>
            <a:prstGeom prst="rect">
              <a:avLst/>
            </a:prstGeom>
          </p:spPr>
        </p:pic>
        <p:pic>
          <p:nvPicPr>
            <p:cNvPr id="47" name="Picture 12" descr="A picture containing text, vector graphics, businesscard&#10;&#10;Description automatically generated">
              <a:extLst>
                <a:ext uri="{FF2B5EF4-FFF2-40B4-BE49-F238E27FC236}">
                  <a16:creationId xmlns:a16="http://schemas.microsoft.com/office/drawing/2014/main" id="{CF915793-E2BA-4A49-D4E9-B28E02BE413A}"/>
                </a:ext>
              </a:extLst>
            </p:cNvPr>
            <p:cNvPicPr>
              <a:picLocks noChangeAspect="1"/>
            </p:cNvPicPr>
            <p:nvPr/>
          </p:nvPicPr>
          <p:blipFill>
            <a:blip r:embed="rId10"/>
            <a:stretch>
              <a:fillRect/>
            </a:stretch>
          </p:blipFill>
          <p:spPr>
            <a:xfrm>
              <a:off x="7180424" y="3646920"/>
              <a:ext cx="604419" cy="450565"/>
            </a:xfrm>
            <a:prstGeom prst="rect">
              <a:avLst/>
            </a:prstGeom>
          </p:spPr>
        </p:pic>
        <p:pic>
          <p:nvPicPr>
            <p:cNvPr id="48" name="Picture 14" descr="Logo, company name&#10;&#10;Description automatically generated">
              <a:extLst>
                <a:ext uri="{FF2B5EF4-FFF2-40B4-BE49-F238E27FC236}">
                  <a16:creationId xmlns:a16="http://schemas.microsoft.com/office/drawing/2014/main" id="{D7A94445-7791-72DF-726E-54B06F0BA7D2}"/>
                </a:ext>
              </a:extLst>
            </p:cNvPr>
            <p:cNvPicPr>
              <a:picLocks noChangeAspect="1"/>
            </p:cNvPicPr>
            <p:nvPr/>
          </p:nvPicPr>
          <p:blipFill rotWithShape="1">
            <a:blip r:embed="rId11"/>
            <a:srcRect l="7376" t="29178" r="8634" b="28944"/>
            <a:stretch/>
          </p:blipFill>
          <p:spPr>
            <a:xfrm>
              <a:off x="8414140" y="3362649"/>
              <a:ext cx="1190369" cy="593460"/>
            </a:xfrm>
            <a:prstGeom prst="rect">
              <a:avLst/>
            </a:prstGeom>
          </p:spPr>
        </p:pic>
      </p:grpSp>
    </p:spTree>
    <p:extLst>
      <p:ext uri="{BB962C8B-B14F-4D97-AF65-F5344CB8AC3E}">
        <p14:creationId xmlns:p14="http://schemas.microsoft.com/office/powerpoint/2010/main" val="4170476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88A65-0E0F-FCA9-A103-A8D638A32E9A}"/>
              </a:ext>
            </a:extLst>
          </p:cNvPr>
          <p:cNvSpPr>
            <a:spLocks noGrp="1"/>
          </p:cNvSpPr>
          <p:nvPr>
            <p:ph type="title"/>
          </p:nvPr>
        </p:nvSpPr>
        <p:spPr/>
        <p:txBody>
          <a:bodyPr/>
          <a:lstStyle/>
          <a:p>
            <a:r>
              <a:rPr lang="en-US" altLang="zh-SG" dirty="0"/>
              <a:t>Research Interest and Selected Publications</a:t>
            </a:r>
            <a:endParaRPr lang="zh-SG" altLang="en-US" dirty="0"/>
          </a:p>
        </p:txBody>
      </p:sp>
      <p:sp>
        <p:nvSpPr>
          <p:cNvPr id="3" name="内容占位符 2">
            <a:extLst>
              <a:ext uri="{FF2B5EF4-FFF2-40B4-BE49-F238E27FC236}">
                <a16:creationId xmlns:a16="http://schemas.microsoft.com/office/drawing/2014/main" id="{86ECB4AC-E6B0-087B-D8D8-570120162157}"/>
              </a:ext>
            </a:extLst>
          </p:cNvPr>
          <p:cNvSpPr>
            <a:spLocks noGrp="1"/>
          </p:cNvSpPr>
          <p:nvPr>
            <p:ph idx="1"/>
          </p:nvPr>
        </p:nvSpPr>
        <p:spPr/>
        <p:txBody>
          <a:bodyPr/>
          <a:lstStyle/>
          <a:p>
            <a:r>
              <a:rPr lang="en-SG" altLang="zh-SG" sz="2000" dirty="0"/>
              <a:t>Research Interest: Graph representation learning; Graph Neural Networks; Graph Signal Processing; Graph Generation; Graph-based Recommender Systems; Graph Foundation Models.</a:t>
            </a:r>
          </a:p>
          <a:p>
            <a:r>
              <a:rPr lang="en-SG" altLang="zh-SG" sz="1600" dirty="0" err="1"/>
              <a:t>Tianze</a:t>
            </a:r>
            <a:r>
              <a:rPr lang="en-SG" altLang="zh-SG" sz="1600" dirty="0"/>
              <a:t> Luo, Yong Liu, </a:t>
            </a:r>
            <a:r>
              <a:rPr lang="en-SG" altLang="zh-SG" sz="1600" dirty="0" err="1"/>
              <a:t>Sinno</a:t>
            </a:r>
            <a:r>
              <a:rPr lang="en-SG" altLang="zh-SG" sz="1600" dirty="0"/>
              <a:t> </a:t>
            </a:r>
            <a:r>
              <a:rPr lang="en-SG" altLang="zh-SG" sz="1600" dirty="0" err="1"/>
              <a:t>Jialin</a:t>
            </a:r>
            <a:r>
              <a:rPr lang="en-SG" altLang="zh-SG" sz="1600" dirty="0"/>
              <a:t> Pan. "Collaborative Sequential Recommendations via Multi-view GNN-Transformers". Accepted by ACM Transactions on Information Systems (ACM TOIS). (2024)</a:t>
            </a:r>
          </a:p>
          <a:p>
            <a:r>
              <a:rPr lang="en-SG" altLang="zh-SG" sz="1600" dirty="0" err="1"/>
              <a:t>Zhanfeng</a:t>
            </a:r>
            <a:r>
              <a:rPr lang="en-SG" altLang="zh-SG" sz="1600" dirty="0"/>
              <a:t> Mo*, </a:t>
            </a:r>
            <a:r>
              <a:rPr lang="en-SG" altLang="zh-SG" sz="1600" dirty="0" err="1"/>
              <a:t>Tianze</a:t>
            </a:r>
            <a:r>
              <a:rPr lang="en-SG" altLang="zh-SG" sz="1600" dirty="0"/>
              <a:t> Luo* (co-first author), </a:t>
            </a:r>
            <a:r>
              <a:rPr lang="en-SG" altLang="zh-SG" sz="1600" dirty="0" err="1"/>
              <a:t>Sinno</a:t>
            </a:r>
            <a:r>
              <a:rPr lang="en-SG" altLang="zh-SG" sz="1600" dirty="0"/>
              <a:t> </a:t>
            </a:r>
            <a:r>
              <a:rPr lang="en-SG" altLang="zh-SG" sz="1600" dirty="0" err="1"/>
              <a:t>Jialin</a:t>
            </a:r>
            <a:r>
              <a:rPr lang="en-SG" altLang="zh-SG" sz="1600" dirty="0"/>
              <a:t> Pan. "Conditional Graph Generation with Graph Principal Flow Network". Accepted by ACM Web Conference (WWW). (2024)</a:t>
            </a:r>
          </a:p>
          <a:p>
            <a:r>
              <a:rPr lang="en-SG" altLang="zh-SG" sz="1600" dirty="0" err="1"/>
              <a:t>Tianze</a:t>
            </a:r>
            <a:r>
              <a:rPr lang="en-SG" altLang="zh-SG" sz="1600" dirty="0"/>
              <a:t> Luo, </a:t>
            </a:r>
            <a:r>
              <a:rPr lang="en-SG" altLang="zh-SG" sz="1600" dirty="0" err="1"/>
              <a:t>Zhanfeng</a:t>
            </a:r>
            <a:r>
              <a:rPr lang="en-SG" altLang="zh-SG" sz="1600" dirty="0"/>
              <a:t> Mo, </a:t>
            </a:r>
            <a:r>
              <a:rPr lang="en-SG" altLang="zh-SG" sz="1600" dirty="0" err="1"/>
              <a:t>Sinno</a:t>
            </a:r>
            <a:r>
              <a:rPr lang="en-SG" altLang="zh-SG" sz="1600" dirty="0"/>
              <a:t> </a:t>
            </a:r>
            <a:r>
              <a:rPr lang="en-SG" altLang="zh-SG" sz="1600" dirty="0" err="1"/>
              <a:t>Jialin</a:t>
            </a:r>
            <a:r>
              <a:rPr lang="en-SG" altLang="zh-SG" sz="1600" dirty="0"/>
              <a:t> Pan. "Learning Adaptive Multiresolution Transforms via Meta-Framelet-based Graph Convolutional Network". Accepted by the International Conference on Learning Representations (ICLR). (2024)</a:t>
            </a:r>
          </a:p>
          <a:p>
            <a:r>
              <a:rPr lang="en-SG" altLang="zh-SG" sz="1600" dirty="0" err="1"/>
              <a:t>Tianze</a:t>
            </a:r>
            <a:r>
              <a:rPr lang="en-SG" altLang="zh-SG" sz="1600" dirty="0"/>
              <a:t> Luo, </a:t>
            </a:r>
            <a:r>
              <a:rPr lang="en-SG" altLang="zh-SG" sz="1600" dirty="0" err="1"/>
              <a:t>Zhanfeng</a:t>
            </a:r>
            <a:r>
              <a:rPr lang="en-SG" altLang="zh-SG" sz="1600" dirty="0"/>
              <a:t> Mo, </a:t>
            </a:r>
            <a:r>
              <a:rPr lang="en-SG" altLang="zh-SG" sz="1600" dirty="0" err="1"/>
              <a:t>Sinno</a:t>
            </a:r>
            <a:r>
              <a:rPr lang="en-SG" altLang="zh-SG" sz="1600" dirty="0"/>
              <a:t> </a:t>
            </a:r>
            <a:r>
              <a:rPr lang="en-SG" altLang="zh-SG" sz="1600" dirty="0" err="1"/>
              <a:t>Jialin</a:t>
            </a:r>
            <a:r>
              <a:rPr lang="en-SG" altLang="zh-SG" sz="1600" dirty="0"/>
              <a:t> Pan. "Fast Graph Generation via Spectral Diffusion". Accepted by IEEE Transactions on Pattern Analysis and Machine Intelligence (IEEE TPAMI) (2023).</a:t>
            </a:r>
          </a:p>
          <a:p>
            <a:r>
              <a:rPr lang="en-SG" altLang="zh-SG" sz="1600" dirty="0" err="1"/>
              <a:t>Tianbo</a:t>
            </a:r>
            <a:r>
              <a:rPr lang="en-SG" altLang="zh-SG" sz="1600" dirty="0"/>
              <a:t> Li*, </a:t>
            </a:r>
            <a:r>
              <a:rPr lang="en-SG" altLang="zh-SG" sz="1600" dirty="0" err="1"/>
              <a:t>Tianze</a:t>
            </a:r>
            <a:r>
              <a:rPr lang="en-SG" altLang="zh-SG" sz="1600" dirty="0"/>
              <a:t> Luo* (co-first author), Yiping Ke, </a:t>
            </a:r>
            <a:r>
              <a:rPr lang="en-SG" altLang="zh-SG" sz="1600" dirty="0" err="1"/>
              <a:t>Sinno</a:t>
            </a:r>
            <a:r>
              <a:rPr lang="en-SG" altLang="zh-SG" sz="1600" dirty="0"/>
              <a:t> </a:t>
            </a:r>
            <a:r>
              <a:rPr lang="en-SG" altLang="zh-SG" sz="1600" dirty="0" err="1"/>
              <a:t>Jialin</a:t>
            </a:r>
            <a:r>
              <a:rPr lang="en-SG" altLang="zh-SG" sz="1600" dirty="0"/>
              <a:t> Pan. "Mitigating Performance Saturation in Neural Marked Point Processes: Architectures and Loss Functions." Proceedings of the 27th ACM SIGKDD Conference on Knowledge Discovery &amp; Data Mining. (2021)</a:t>
            </a:r>
          </a:p>
          <a:p>
            <a:endParaRPr lang="zh-SG" altLang="en-US" sz="2000" dirty="0"/>
          </a:p>
        </p:txBody>
      </p:sp>
    </p:spTree>
    <p:extLst>
      <p:ext uri="{BB962C8B-B14F-4D97-AF65-F5344CB8AC3E}">
        <p14:creationId xmlns:p14="http://schemas.microsoft.com/office/powerpoint/2010/main" val="3873704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1D346-4151-52F3-B142-8DD9CA99ADFF}"/>
              </a:ext>
            </a:extLst>
          </p:cNvPr>
          <p:cNvSpPr>
            <a:spLocks noGrp="1"/>
          </p:cNvSpPr>
          <p:nvPr>
            <p:ph type="title"/>
          </p:nvPr>
        </p:nvSpPr>
        <p:spPr/>
        <p:txBody>
          <a:bodyPr/>
          <a:lstStyle/>
          <a:p>
            <a:r>
              <a:rPr lang="en-US" altLang="zh-SG" sz="3600" dirty="0"/>
              <a:t>Admin Issues for Week 9: Syllabus Change</a:t>
            </a:r>
            <a:endParaRPr lang="zh-SG" altLang="en-US" dirty="0"/>
          </a:p>
        </p:txBody>
      </p:sp>
      <p:sp>
        <p:nvSpPr>
          <p:cNvPr id="3" name="内容占位符 2">
            <a:extLst>
              <a:ext uri="{FF2B5EF4-FFF2-40B4-BE49-F238E27FC236}">
                <a16:creationId xmlns:a16="http://schemas.microsoft.com/office/drawing/2014/main" id="{70E760F4-DB4C-71EF-3154-46A829213A4F}"/>
              </a:ext>
            </a:extLst>
          </p:cNvPr>
          <p:cNvSpPr>
            <a:spLocks noGrp="1"/>
          </p:cNvSpPr>
          <p:nvPr>
            <p:ph idx="1"/>
          </p:nvPr>
        </p:nvSpPr>
        <p:spPr>
          <a:xfrm>
            <a:off x="838200" y="1543051"/>
            <a:ext cx="10515600" cy="5045318"/>
          </a:xfrm>
        </p:spPr>
        <p:txBody>
          <a:bodyPr/>
          <a:lstStyle/>
          <a:p>
            <a:r>
              <a:rPr lang="en-US" altLang="zh-SG" dirty="0"/>
              <a:t>Minor syllabus change for </a:t>
            </a:r>
            <a:r>
              <a:rPr lang="en-US" altLang="zh-SG"/>
              <a:t>Week 10, 11 and 12.</a:t>
            </a:r>
            <a:endParaRPr lang="en-US" altLang="zh-SG" dirty="0"/>
          </a:p>
          <a:p>
            <a:r>
              <a:rPr lang="en-US" altLang="zh-SG" dirty="0"/>
              <a:t>The topics of Week 10, 11, and 12 will </a:t>
            </a:r>
            <a:r>
              <a:rPr lang="en-US" altLang="zh-SG" b="1" dirty="0">
                <a:solidFill>
                  <a:schemeClr val="accent2">
                    <a:lumMod val="75000"/>
                  </a:schemeClr>
                </a:solidFill>
              </a:rPr>
              <a:t>swap</a:t>
            </a:r>
            <a:r>
              <a:rPr lang="en-US" altLang="zh-SG" dirty="0"/>
              <a:t> (Week 10 </a:t>
            </a:r>
            <a:r>
              <a:rPr lang="en-US" altLang="zh-SG" dirty="0">
                <a:sym typeface="Wingdings" panose="05000000000000000000" pitchFamily="2" charset="2"/>
              </a:rPr>
              <a:t> 12</a:t>
            </a:r>
            <a:r>
              <a:rPr lang="en-US" altLang="zh-SG" dirty="0"/>
              <a:t>):</a:t>
            </a:r>
          </a:p>
          <a:p>
            <a:pPr lvl="1"/>
            <a:r>
              <a:rPr lang="en-US" altLang="zh-SG" dirty="0"/>
              <a:t>New Week 10 topic: Video understanding and 3D understanding:</a:t>
            </a:r>
          </a:p>
          <a:p>
            <a:pPr lvl="1"/>
            <a:r>
              <a:rPr lang="en-US" altLang="zh-SG" dirty="0"/>
              <a:t>New Week 11 topic: Few-shot learning and transfer learning.</a:t>
            </a:r>
          </a:p>
          <a:p>
            <a:pPr lvl="1"/>
            <a:r>
              <a:rPr lang="en-US" altLang="zh-SG" dirty="0"/>
              <a:t>New Week 12 topic: Introduction to Bayesian Neural Networks (BNNs):</a:t>
            </a:r>
          </a:p>
          <a:p>
            <a:endParaRPr lang="en-US" altLang="zh-SG" dirty="0"/>
          </a:p>
          <a:p>
            <a:r>
              <a:rPr lang="en-US" altLang="zh-SG" dirty="0"/>
              <a:t>New syllabus will be updated in Canvas.</a:t>
            </a:r>
          </a:p>
          <a:p>
            <a:pPr lvl="1"/>
            <a:endParaRPr lang="zh-SG" altLang="en-US" dirty="0"/>
          </a:p>
        </p:txBody>
      </p:sp>
    </p:spTree>
    <p:extLst>
      <p:ext uri="{BB962C8B-B14F-4D97-AF65-F5344CB8AC3E}">
        <p14:creationId xmlns:p14="http://schemas.microsoft.com/office/powerpoint/2010/main" val="1073071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4FABC5-BE37-676A-5B51-E8D2B24355E7}"/>
              </a:ext>
            </a:extLst>
          </p:cNvPr>
          <p:cNvSpPr>
            <a:spLocks noGrp="1"/>
          </p:cNvSpPr>
          <p:nvPr>
            <p:ph type="title"/>
          </p:nvPr>
        </p:nvSpPr>
        <p:spPr>
          <a:xfrm>
            <a:off x="831850" y="1709740"/>
            <a:ext cx="10761435" cy="1365969"/>
          </a:xfrm>
        </p:spPr>
        <p:txBody>
          <a:bodyPr>
            <a:normAutofit/>
          </a:bodyPr>
          <a:lstStyle/>
          <a:p>
            <a:r>
              <a:rPr lang="en-US" altLang="zh-SG" sz="4400" dirty="0"/>
              <a:t>Graphs and Graph Neural Networks: The Basics</a:t>
            </a:r>
            <a:endParaRPr lang="zh-SG" altLang="en-US" sz="4400" dirty="0"/>
          </a:p>
        </p:txBody>
      </p:sp>
      <p:sp>
        <p:nvSpPr>
          <p:cNvPr id="9" name="文本框 8">
            <a:extLst>
              <a:ext uri="{FF2B5EF4-FFF2-40B4-BE49-F238E27FC236}">
                <a16:creationId xmlns:a16="http://schemas.microsoft.com/office/drawing/2014/main" id="{11BE997C-CD5E-A618-9CF4-C07D23B39191}"/>
              </a:ext>
            </a:extLst>
          </p:cNvPr>
          <p:cNvSpPr txBox="1"/>
          <p:nvPr/>
        </p:nvSpPr>
        <p:spPr>
          <a:xfrm>
            <a:off x="831849" y="3428999"/>
            <a:ext cx="10761435" cy="2098965"/>
          </a:xfrm>
          <a:prstGeom prst="rect">
            <a:avLst/>
          </a:prstGeom>
          <a:noFill/>
        </p:spPr>
        <p:txBody>
          <a:bodyPr wrap="square" anchor="ctr">
            <a:noAutofit/>
          </a:bodyPr>
          <a:lstStyle/>
          <a:p>
            <a:pPr marL="720000" indent="-720000">
              <a:spcBef>
                <a:spcPts val="600"/>
              </a:spcBef>
              <a:spcAft>
                <a:spcPts val="600"/>
              </a:spcAft>
              <a:buFont typeface="Wingdings" panose="05000000000000000000" pitchFamily="2" charset="2"/>
              <a:buChar char="ü"/>
            </a:pPr>
            <a:r>
              <a:rPr kumimoji="0" lang="en-US" altLang="zh-CN" sz="3200" b="1"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Graphs and its Related Concepts</a:t>
            </a:r>
          </a:p>
          <a:p>
            <a:pPr marL="720000" indent="-720000">
              <a:spcBef>
                <a:spcPts val="600"/>
              </a:spcBef>
              <a:spcAft>
                <a:spcPts val="600"/>
              </a:spcAft>
              <a:buFont typeface="Wingdings" panose="05000000000000000000" pitchFamily="2" charset="2"/>
              <a:buChar char="ü"/>
            </a:pPr>
            <a:r>
              <a:rPr kumimoji="0" lang="en-US" altLang="zh-CN" sz="3200" b="1"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Application of Graph Representation Learning</a:t>
            </a:r>
          </a:p>
          <a:p>
            <a:pPr marL="720000" indent="-720000">
              <a:spcBef>
                <a:spcPts val="600"/>
              </a:spcBef>
              <a:spcAft>
                <a:spcPts val="600"/>
              </a:spcAft>
              <a:buFont typeface="Wingdings" panose="05000000000000000000" pitchFamily="2" charset="2"/>
              <a:buChar char="ü"/>
            </a:pPr>
            <a:r>
              <a:rPr lang="en-US" altLang="zh-CN" sz="3200" b="1" dirty="0">
                <a:solidFill>
                  <a:srgbClr val="004282"/>
                </a:solidFill>
                <a:latin typeface="Arial" panose="020B0604020202020204" pitchFamily="34" charset="0"/>
                <a:cs typeface="Arial" panose="020B0604020202020204" pitchFamily="34" charset="0"/>
              </a:rPr>
              <a:t>GNNs and GCNs</a:t>
            </a:r>
            <a:endParaRPr kumimoji="0" lang="en-US" altLang="zh-CN" sz="3200" b="1"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2677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E2DF2-6038-DCF4-DA8F-78F4CF695DD4}"/>
              </a:ext>
            </a:extLst>
          </p:cNvPr>
          <p:cNvSpPr>
            <a:spLocks noGrp="1"/>
          </p:cNvSpPr>
          <p:nvPr>
            <p:ph type="title"/>
          </p:nvPr>
        </p:nvSpPr>
        <p:spPr>
          <a:xfrm>
            <a:off x="838200" y="554080"/>
            <a:ext cx="10515600" cy="947654"/>
          </a:xfrm>
        </p:spPr>
        <p:txBody>
          <a:bodyPr/>
          <a:lstStyle/>
          <a:p>
            <a:r>
              <a:rPr lang="en-US" altLang="zh-SG" dirty="0"/>
              <a:t>Graph: the Fundamental Part of GNN</a:t>
            </a:r>
            <a:endParaRPr lang="zh-SG" altLang="en-US" dirty="0"/>
          </a:p>
        </p:txBody>
      </p:sp>
      <p:sp>
        <p:nvSpPr>
          <p:cNvPr id="3" name="Content Placeholder 2">
            <a:extLst>
              <a:ext uri="{FF2B5EF4-FFF2-40B4-BE49-F238E27FC236}">
                <a16:creationId xmlns:a16="http://schemas.microsoft.com/office/drawing/2014/main" id="{54CE508C-F631-08C0-B338-AD96C25E9AAA}"/>
              </a:ext>
            </a:extLst>
          </p:cNvPr>
          <p:cNvSpPr>
            <a:spLocks noGrp="1"/>
          </p:cNvSpPr>
          <p:nvPr>
            <p:ph idx="1"/>
          </p:nvPr>
        </p:nvSpPr>
        <p:spPr>
          <a:xfrm>
            <a:off x="838200" y="1501733"/>
            <a:ext cx="10515600" cy="2202759"/>
          </a:xfrm>
        </p:spPr>
        <p:txBody>
          <a:bodyPr/>
          <a:lstStyle/>
          <a:p>
            <a:r>
              <a:rPr lang="en-US" altLang="zh-SG" dirty="0"/>
              <a:t>What are graphs and why do we need Graphs?</a:t>
            </a:r>
          </a:p>
          <a:p>
            <a:r>
              <a:rPr lang="en-US" altLang="zh-SG" dirty="0"/>
              <a:t>Graphs are a general language for describing and analyzing entities with </a:t>
            </a:r>
            <a:r>
              <a:rPr lang="en-US" altLang="zh-SG" b="1" dirty="0">
                <a:solidFill>
                  <a:schemeClr val="accent2">
                    <a:lumMod val="75000"/>
                  </a:schemeClr>
                </a:solidFill>
              </a:rPr>
              <a:t>relations/interactions</a:t>
            </a:r>
            <a:r>
              <a:rPr lang="en-US" altLang="zh-SG" dirty="0"/>
              <a:t>.</a:t>
            </a:r>
          </a:p>
          <a:p>
            <a:r>
              <a:rPr lang="en-US" altLang="zh-SG" dirty="0"/>
              <a:t>Graphs are ubiquitous:</a:t>
            </a:r>
          </a:p>
        </p:txBody>
      </p:sp>
      <p:sp>
        <p:nvSpPr>
          <p:cNvPr id="4" name="TextBox 6">
            <a:extLst>
              <a:ext uri="{FF2B5EF4-FFF2-40B4-BE49-F238E27FC236}">
                <a16:creationId xmlns:a16="http://schemas.microsoft.com/office/drawing/2014/main" id="{EFC7F095-8D55-3E3E-9CE6-DE506EE9E5B5}"/>
              </a:ext>
            </a:extLst>
          </p:cNvPr>
          <p:cNvSpPr txBox="1"/>
          <p:nvPr/>
        </p:nvSpPr>
        <p:spPr>
          <a:xfrm>
            <a:off x="9251397" y="5356267"/>
            <a:ext cx="2555260" cy="495419"/>
          </a:xfrm>
          <a:prstGeom prst="rect">
            <a:avLst/>
          </a:prstGeom>
          <a:noFill/>
        </p:spPr>
        <p:txBody>
          <a:bodyPr wrap="none" rtlCol="0" anchor="ctr" anchorCtr="0">
            <a:noAutofit/>
          </a:bodyPr>
          <a:lstStyle/>
          <a:p>
            <a:pPr algn="ctr"/>
            <a:r>
              <a:rPr kumimoji="0" lang="en-US" altLang="zh-CN"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Social networks</a:t>
            </a:r>
            <a:endParaRPr kumimoji="0" lang="en-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pic>
        <p:nvPicPr>
          <p:cNvPr id="8" name="Picture 4">
            <a:extLst>
              <a:ext uri="{FF2B5EF4-FFF2-40B4-BE49-F238E27FC236}">
                <a16:creationId xmlns:a16="http://schemas.microsoft.com/office/drawing/2014/main" id="{D8A50222-8600-1280-1400-D59D983580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1397" y="2830951"/>
            <a:ext cx="2555260" cy="2525316"/>
          </a:xfrm>
          <a:prstGeom prst="rect">
            <a:avLst/>
          </a:prstGeom>
        </p:spPr>
      </p:pic>
      <p:pic>
        <p:nvPicPr>
          <p:cNvPr id="10" name="图片 9">
            <a:extLst>
              <a:ext uri="{FF2B5EF4-FFF2-40B4-BE49-F238E27FC236}">
                <a16:creationId xmlns:a16="http://schemas.microsoft.com/office/drawing/2014/main" id="{88D10A56-7B28-5E2E-E81F-9E9C1BB8D794}"/>
              </a:ext>
            </a:extLst>
          </p:cNvPr>
          <p:cNvPicPr>
            <a:picLocks noChangeAspect="1"/>
          </p:cNvPicPr>
          <p:nvPr/>
        </p:nvPicPr>
        <p:blipFill rotWithShape="1">
          <a:blip r:embed="rId3"/>
          <a:srcRect l="7004" t="16897" r="2903" b="3725"/>
          <a:stretch/>
        </p:blipFill>
        <p:spPr>
          <a:xfrm>
            <a:off x="190751" y="3756288"/>
            <a:ext cx="3452477" cy="2032000"/>
          </a:xfrm>
          <a:prstGeom prst="rect">
            <a:avLst/>
          </a:prstGeom>
        </p:spPr>
      </p:pic>
      <p:sp>
        <p:nvSpPr>
          <p:cNvPr id="11" name="TextBox 6">
            <a:extLst>
              <a:ext uri="{FF2B5EF4-FFF2-40B4-BE49-F238E27FC236}">
                <a16:creationId xmlns:a16="http://schemas.microsoft.com/office/drawing/2014/main" id="{765E8E32-A2AB-E052-21EC-F6F930D6BAC5}"/>
              </a:ext>
            </a:extLst>
          </p:cNvPr>
          <p:cNvSpPr txBox="1"/>
          <p:nvPr/>
        </p:nvSpPr>
        <p:spPr>
          <a:xfrm>
            <a:off x="190751" y="5840084"/>
            <a:ext cx="3452477" cy="495419"/>
          </a:xfrm>
          <a:prstGeom prst="rect">
            <a:avLst/>
          </a:prstGeom>
          <a:noFill/>
        </p:spPr>
        <p:txBody>
          <a:bodyPr wrap="none" rtlCol="0" anchor="ctr" anchorCtr="0">
            <a:noAutofit/>
          </a:bodyPr>
          <a:lstStyle/>
          <a:p>
            <a:pPr algn="ctr"/>
            <a:r>
              <a:rPr kumimoji="0" lang="en-US" altLang="zh-CN"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Computer Networks</a:t>
            </a:r>
            <a:endParaRPr kumimoji="0" lang="en-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pic>
        <p:nvPicPr>
          <p:cNvPr id="13" name="图片 12">
            <a:extLst>
              <a:ext uri="{FF2B5EF4-FFF2-40B4-BE49-F238E27FC236}">
                <a16:creationId xmlns:a16="http://schemas.microsoft.com/office/drawing/2014/main" id="{82757C23-4A0B-226D-7782-CB83BDB7A55C}"/>
              </a:ext>
            </a:extLst>
          </p:cNvPr>
          <p:cNvPicPr>
            <a:picLocks noChangeAspect="1"/>
          </p:cNvPicPr>
          <p:nvPr/>
        </p:nvPicPr>
        <p:blipFill>
          <a:blip r:embed="rId4"/>
          <a:stretch>
            <a:fillRect/>
          </a:stretch>
        </p:blipFill>
        <p:spPr>
          <a:xfrm>
            <a:off x="3753749" y="3705507"/>
            <a:ext cx="2555260" cy="2134577"/>
          </a:xfrm>
          <a:prstGeom prst="rect">
            <a:avLst/>
          </a:prstGeom>
        </p:spPr>
      </p:pic>
      <p:sp>
        <p:nvSpPr>
          <p:cNvPr id="14" name="TextBox 6">
            <a:extLst>
              <a:ext uri="{FF2B5EF4-FFF2-40B4-BE49-F238E27FC236}">
                <a16:creationId xmlns:a16="http://schemas.microsoft.com/office/drawing/2014/main" id="{B5C6CC42-B4F4-2FF3-0407-A5A71536629A}"/>
              </a:ext>
            </a:extLst>
          </p:cNvPr>
          <p:cNvSpPr txBox="1"/>
          <p:nvPr/>
        </p:nvSpPr>
        <p:spPr>
          <a:xfrm>
            <a:off x="3753750" y="5845983"/>
            <a:ext cx="2555260" cy="495419"/>
          </a:xfrm>
          <a:prstGeom prst="rect">
            <a:avLst/>
          </a:prstGeom>
          <a:noFill/>
        </p:spPr>
        <p:txBody>
          <a:bodyPr wrap="none" rtlCol="0" anchor="ctr" anchorCtr="0">
            <a:noAutofit/>
          </a:bodyPr>
          <a:lstStyle/>
          <a:p>
            <a:pPr algn="ctr"/>
            <a:r>
              <a:rPr kumimoji="0" lang="en-US" altLang="zh-CN"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MRT Networks</a:t>
            </a:r>
            <a:endParaRPr kumimoji="0" lang="en-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pic>
        <p:nvPicPr>
          <p:cNvPr id="15" name="Picture 5">
            <a:extLst>
              <a:ext uri="{FF2B5EF4-FFF2-40B4-BE49-F238E27FC236}">
                <a16:creationId xmlns:a16="http://schemas.microsoft.com/office/drawing/2014/main" id="{242844B9-FECC-A63F-FFBC-AFD41A4BBDC1}"/>
              </a:ext>
            </a:extLst>
          </p:cNvPr>
          <p:cNvPicPr>
            <a:picLocks noChangeAspect="1"/>
          </p:cNvPicPr>
          <p:nvPr/>
        </p:nvPicPr>
        <p:blipFill rotWithShape="1">
          <a:blip r:embed="rId5">
            <a:extLst>
              <a:ext uri="{28A0092B-C50C-407E-A947-70E740481C1C}">
                <a14:useLocalDpi xmlns:a14="http://schemas.microsoft.com/office/drawing/2010/main" val="0"/>
              </a:ext>
            </a:extLst>
          </a:blip>
          <a:srcRect l="6593" t="14836" r="6044" b="15934"/>
          <a:stretch/>
        </p:blipFill>
        <p:spPr>
          <a:xfrm>
            <a:off x="6508413" y="3772621"/>
            <a:ext cx="2543580" cy="2015667"/>
          </a:xfrm>
          <a:prstGeom prst="rect">
            <a:avLst/>
          </a:prstGeom>
        </p:spPr>
      </p:pic>
      <p:sp>
        <p:nvSpPr>
          <p:cNvPr id="16" name="TextBox 6">
            <a:extLst>
              <a:ext uri="{FF2B5EF4-FFF2-40B4-BE49-F238E27FC236}">
                <a16:creationId xmlns:a16="http://schemas.microsoft.com/office/drawing/2014/main" id="{3AABC92E-5622-C700-D7CD-EA7C7D5A03E1}"/>
              </a:ext>
            </a:extLst>
          </p:cNvPr>
          <p:cNvSpPr txBox="1"/>
          <p:nvPr/>
        </p:nvSpPr>
        <p:spPr>
          <a:xfrm>
            <a:off x="6502573" y="5840084"/>
            <a:ext cx="2555260" cy="495419"/>
          </a:xfrm>
          <a:prstGeom prst="rect">
            <a:avLst/>
          </a:prstGeom>
          <a:noFill/>
        </p:spPr>
        <p:txBody>
          <a:bodyPr wrap="none" rtlCol="0" anchor="ctr" anchorCtr="0">
            <a:noAutofit/>
          </a:bodyPr>
          <a:lstStyle/>
          <a:p>
            <a:pPr algn="ctr"/>
            <a:r>
              <a:rPr kumimoji="0" lang="en-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Proteins</a:t>
            </a:r>
          </a:p>
        </p:txBody>
      </p:sp>
    </p:spTree>
    <p:extLst>
      <p:ext uri="{BB962C8B-B14F-4D97-AF65-F5344CB8AC3E}">
        <p14:creationId xmlns:p14="http://schemas.microsoft.com/office/powerpoint/2010/main" val="101252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73DDC-5C00-A099-9A24-FFF82E8D31F7}"/>
              </a:ext>
            </a:extLst>
          </p:cNvPr>
          <p:cNvSpPr>
            <a:spLocks noGrp="1"/>
          </p:cNvSpPr>
          <p:nvPr>
            <p:ph type="title"/>
          </p:nvPr>
        </p:nvSpPr>
        <p:spPr/>
        <p:txBody>
          <a:bodyPr/>
          <a:lstStyle/>
          <a:p>
            <a:r>
              <a:rPr lang="en-US" altLang="zh-SG" dirty="0"/>
              <a:t>Examples of Data that are Graphs</a:t>
            </a:r>
            <a:endParaRPr lang="zh-SG" altLang="en-US" dirty="0"/>
          </a:p>
        </p:txBody>
      </p:sp>
      <p:pic>
        <p:nvPicPr>
          <p:cNvPr id="5" name="图片 4">
            <a:extLst>
              <a:ext uri="{FF2B5EF4-FFF2-40B4-BE49-F238E27FC236}">
                <a16:creationId xmlns:a16="http://schemas.microsoft.com/office/drawing/2014/main" id="{171FFEAF-3393-6143-D0B8-D91736C6F9E5}"/>
              </a:ext>
            </a:extLst>
          </p:cNvPr>
          <p:cNvPicPr>
            <a:picLocks noChangeAspect="1"/>
          </p:cNvPicPr>
          <p:nvPr/>
        </p:nvPicPr>
        <p:blipFill>
          <a:blip r:embed="rId2"/>
          <a:stretch>
            <a:fillRect/>
          </a:stretch>
        </p:blipFill>
        <p:spPr>
          <a:xfrm>
            <a:off x="400538" y="1870075"/>
            <a:ext cx="4099780" cy="1735177"/>
          </a:xfrm>
          <a:prstGeom prst="rect">
            <a:avLst/>
          </a:prstGeom>
        </p:spPr>
      </p:pic>
      <p:sp>
        <p:nvSpPr>
          <p:cNvPr id="6" name="TextBox 6">
            <a:extLst>
              <a:ext uri="{FF2B5EF4-FFF2-40B4-BE49-F238E27FC236}">
                <a16:creationId xmlns:a16="http://schemas.microsoft.com/office/drawing/2014/main" id="{661F1E12-4473-BB22-BDCD-AA19D7E73114}"/>
              </a:ext>
            </a:extLst>
          </p:cNvPr>
          <p:cNvSpPr txBox="1"/>
          <p:nvPr/>
        </p:nvSpPr>
        <p:spPr>
          <a:xfrm>
            <a:off x="400538" y="3605252"/>
            <a:ext cx="4099780" cy="495419"/>
          </a:xfrm>
          <a:prstGeom prst="rect">
            <a:avLst/>
          </a:prstGeom>
          <a:noFill/>
        </p:spPr>
        <p:txBody>
          <a:bodyPr wrap="none" rtlCol="0" anchor="ctr" anchorCtr="0">
            <a:noAutofit/>
          </a:bodyPr>
          <a:lstStyle/>
          <a:p>
            <a:pPr algn="ctr"/>
            <a:r>
              <a:rPr kumimoji="0" lang="en-US" altLang="zh-CN"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Knowledge Graphs</a:t>
            </a:r>
            <a:endParaRPr kumimoji="0" lang="en-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FD5ABD8E-FA49-B31F-1D62-FE70A10B36DE}"/>
              </a:ext>
            </a:extLst>
          </p:cNvPr>
          <p:cNvPicPr>
            <a:picLocks noChangeAspect="1"/>
          </p:cNvPicPr>
          <p:nvPr/>
        </p:nvPicPr>
        <p:blipFill>
          <a:blip r:embed="rId3"/>
          <a:stretch>
            <a:fillRect/>
          </a:stretch>
        </p:blipFill>
        <p:spPr>
          <a:xfrm>
            <a:off x="5197634" y="1764301"/>
            <a:ext cx="2861374" cy="1946723"/>
          </a:xfrm>
          <a:prstGeom prst="rect">
            <a:avLst/>
          </a:prstGeom>
        </p:spPr>
      </p:pic>
      <p:sp>
        <p:nvSpPr>
          <p:cNvPr id="9" name="TextBox 6">
            <a:extLst>
              <a:ext uri="{FF2B5EF4-FFF2-40B4-BE49-F238E27FC236}">
                <a16:creationId xmlns:a16="http://schemas.microsoft.com/office/drawing/2014/main" id="{D64D4EEC-144E-1843-4BBB-D1ECB5264B3F}"/>
              </a:ext>
            </a:extLst>
          </p:cNvPr>
          <p:cNvSpPr txBox="1"/>
          <p:nvPr/>
        </p:nvSpPr>
        <p:spPr>
          <a:xfrm>
            <a:off x="5197634" y="3711024"/>
            <a:ext cx="2861374" cy="495419"/>
          </a:xfrm>
          <a:prstGeom prst="rect">
            <a:avLst/>
          </a:prstGeom>
          <a:noFill/>
        </p:spPr>
        <p:txBody>
          <a:bodyPr wrap="none" rtlCol="0" anchor="ctr" anchorCtr="0">
            <a:noAutofit/>
          </a:bodyPr>
          <a:lstStyle/>
          <a:p>
            <a:pPr algn="ctr"/>
            <a:r>
              <a:rPr kumimoji="0" lang="en-US" altLang="zh-CN"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Networks of Neurons</a:t>
            </a:r>
            <a:endParaRPr kumimoji="0" lang="en-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6E28082B-7F7F-D928-375E-E81976151CE0}"/>
              </a:ext>
            </a:extLst>
          </p:cNvPr>
          <p:cNvPicPr>
            <a:picLocks noChangeAspect="1"/>
          </p:cNvPicPr>
          <p:nvPr/>
        </p:nvPicPr>
        <p:blipFill>
          <a:blip r:embed="rId4"/>
          <a:stretch>
            <a:fillRect/>
          </a:stretch>
        </p:blipFill>
        <p:spPr>
          <a:xfrm>
            <a:off x="8948372" y="909166"/>
            <a:ext cx="2587136" cy="2801858"/>
          </a:xfrm>
          <a:prstGeom prst="rect">
            <a:avLst/>
          </a:prstGeom>
        </p:spPr>
      </p:pic>
      <p:sp>
        <p:nvSpPr>
          <p:cNvPr id="12" name="TextBox 6">
            <a:extLst>
              <a:ext uri="{FF2B5EF4-FFF2-40B4-BE49-F238E27FC236}">
                <a16:creationId xmlns:a16="http://schemas.microsoft.com/office/drawing/2014/main" id="{64237DA2-243B-E1A6-EEAC-294D3CB826D2}"/>
              </a:ext>
            </a:extLst>
          </p:cNvPr>
          <p:cNvSpPr txBox="1"/>
          <p:nvPr/>
        </p:nvSpPr>
        <p:spPr>
          <a:xfrm>
            <a:off x="8811253" y="3693252"/>
            <a:ext cx="2861374" cy="495419"/>
          </a:xfrm>
          <a:prstGeom prst="rect">
            <a:avLst/>
          </a:prstGeom>
          <a:noFill/>
        </p:spPr>
        <p:txBody>
          <a:bodyPr wrap="none" rtlCol="0" anchor="ctr" anchorCtr="0">
            <a:noAutofit/>
          </a:bodyPr>
          <a:lstStyle/>
          <a:p>
            <a:pPr algn="ctr"/>
            <a:r>
              <a:rPr kumimoji="0" lang="en-US" altLang="zh-CN"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Scene Graphs</a:t>
            </a:r>
            <a:endParaRPr kumimoji="0" lang="en-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1E3B54AA-C52B-0283-3FF5-F8599CDE637D}"/>
              </a:ext>
            </a:extLst>
          </p:cNvPr>
          <p:cNvPicPr>
            <a:picLocks noChangeAspect="1"/>
          </p:cNvPicPr>
          <p:nvPr/>
        </p:nvPicPr>
        <p:blipFill>
          <a:blip r:embed="rId5"/>
          <a:stretch>
            <a:fillRect/>
          </a:stretch>
        </p:blipFill>
        <p:spPr>
          <a:xfrm>
            <a:off x="2783276" y="4188671"/>
            <a:ext cx="3324225" cy="2050114"/>
          </a:xfrm>
          <a:prstGeom prst="rect">
            <a:avLst/>
          </a:prstGeom>
        </p:spPr>
      </p:pic>
      <p:sp>
        <p:nvSpPr>
          <p:cNvPr id="15" name="TextBox 6">
            <a:extLst>
              <a:ext uri="{FF2B5EF4-FFF2-40B4-BE49-F238E27FC236}">
                <a16:creationId xmlns:a16="http://schemas.microsoft.com/office/drawing/2014/main" id="{24188118-DB14-F048-C944-A53F25C6A3ED}"/>
              </a:ext>
            </a:extLst>
          </p:cNvPr>
          <p:cNvSpPr txBox="1"/>
          <p:nvPr/>
        </p:nvSpPr>
        <p:spPr>
          <a:xfrm>
            <a:off x="2783276" y="6003162"/>
            <a:ext cx="3324225" cy="495419"/>
          </a:xfrm>
          <a:prstGeom prst="rect">
            <a:avLst/>
          </a:prstGeom>
          <a:noFill/>
        </p:spPr>
        <p:txBody>
          <a:bodyPr wrap="none" rtlCol="0" anchor="ctr" anchorCtr="0">
            <a:noAutofit/>
          </a:bodyPr>
          <a:lstStyle/>
          <a:p>
            <a:pPr algn="ctr"/>
            <a:r>
              <a:rPr lang="en-US" sz="2400" dirty="0">
                <a:solidFill>
                  <a:srgbClr val="004282"/>
                </a:solidFill>
                <a:latin typeface="Arial" panose="020B0604020202020204" pitchFamily="34" charset="0"/>
                <a:cs typeface="Arial" panose="020B0604020202020204" pitchFamily="34" charset="0"/>
              </a:rPr>
              <a:t>3</a:t>
            </a:r>
            <a:r>
              <a:rPr lang="en-US" altLang="zh-CN" sz="2400" dirty="0">
                <a:solidFill>
                  <a:srgbClr val="004282"/>
                </a:solidFill>
                <a:latin typeface="Arial" panose="020B0604020202020204" pitchFamily="34" charset="0"/>
                <a:cs typeface="Arial" panose="020B0604020202020204" pitchFamily="34" charset="0"/>
              </a:rPr>
              <a:t>D Shapes</a:t>
            </a:r>
            <a:endParaRPr kumimoji="0" lang="en-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pic>
        <p:nvPicPr>
          <p:cNvPr id="19" name="图片 18">
            <a:extLst>
              <a:ext uri="{FF2B5EF4-FFF2-40B4-BE49-F238E27FC236}">
                <a16:creationId xmlns:a16="http://schemas.microsoft.com/office/drawing/2014/main" id="{6687F842-8ACF-32B5-131C-61033B1CCF0B}"/>
              </a:ext>
            </a:extLst>
          </p:cNvPr>
          <p:cNvPicPr>
            <a:picLocks noChangeAspect="1"/>
          </p:cNvPicPr>
          <p:nvPr/>
        </p:nvPicPr>
        <p:blipFill>
          <a:blip r:embed="rId6"/>
          <a:stretch>
            <a:fillRect/>
          </a:stretch>
        </p:blipFill>
        <p:spPr>
          <a:xfrm>
            <a:off x="6586660" y="4406279"/>
            <a:ext cx="4449186" cy="1557215"/>
          </a:xfrm>
          <a:prstGeom prst="rect">
            <a:avLst/>
          </a:prstGeom>
        </p:spPr>
      </p:pic>
      <p:sp>
        <p:nvSpPr>
          <p:cNvPr id="20" name="TextBox 6">
            <a:extLst>
              <a:ext uri="{FF2B5EF4-FFF2-40B4-BE49-F238E27FC236}">
                <a16:creationId xmlns:a16="http://schemas.microsoft.com/office/drawing/2014/main" id="{EC53C9E2-F413-C35C-03BE-12339082DD69}"/>
              </a:ext>
            </a:extLst>
          </p:cNvPr>
          <p:cNvSpPr txBox="1"/>
          <p:nvPr/>
        </p:nvSpPr>
        <p:spPr>
          <a:xfrm>
            <a:off x="6586660" y="6003161"/>
            <a:ext cx="4449186" cy="495419"/>
          </a:xfrm>
          <a:prstGeom prst="rect">
            <a:avLst/>
          </a:prstGeom>
          <a:noFill/>
        </p:spPr>
        <p:txBody>
          <a:bodyPr wrap="none" rtlCol="0" anchor="ctr" anchorCtr="0">
            <a:noAutofit/>
          </a:bodyPr>
          <a:lstStyle/>
          <a:p>
            <a:pPr algn="ctr"/>
            <a:r>
              <a:rPr lang="en-US" altLang="zh-CN" sz="2400" dirty="0">
                <a:solidFill>
                  <a:srgbClr val="004282"/>
                </a:solidFill>
                <a:latin typeface="Arial" panose="020B0604020202020204" pitchFamily="34" charset="0"/>
                <a:cs typeface="Arial" panose="020B0604020202020204" pitchFamily="34" charset="0"/>
              </a:rPr>
              <a:t>Molecules</a:t>
            </a:r>
            <a:endParaRPr kumimoji="0" lang="en-SG" sz="24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0023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F8E53-5693-AEF2-41D5-5E2C66BBD626}"/>
              </a:ext>
            </a:extLst>
          </p:cNvPr>
          <p:cNvSpPr>
            <a:spLocks noGrp="1"/>
          </p:cNvSpPr>
          <p:nvPr>
            <p:ph type="title"/>
          </p:nvPr>
        </p:nvSpPr>
        <p:spPr/>
        <p:txBody>
          <a:bodyPr/>
          <a:lstStyle/>
          <a:p>
            <a:r>
              <a:rPr lang="en-US" altLang="zh-SG" dirty="0"/>
              <a:t>Graph Representation: Defining a Graph</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07E5940-1198-E417-874B-E37D9859B8CB}"/>
                  </a:ext>
                </a:extLst>
              </p:cNvPr>
              <p:cNvSpPr>
                <a:spLocks noGrp="1"/>
              </p:cNvSpPr>
              <p:nvPr>
                <p:ph idx="1"/>
              </p:nvPr>
            </p:nvSpPr>
            <p:spPr/>
            <p:txBody>
              <a:bodyPr/>
              <a:lstStyle/>
              <a:p>
                <a:r>
                  <a:rPr lang="en-US" altLang="zh-SG" dirty="0"/>
                  <a:t>Complex domains have a rich relational structure, which can be represented as a relational graph.</a:t>
                </a:r>
              </a:p>
              <a:p>
                <a:pPr lvl="1"/>
                <a:r>
                  <a:rPr lang="en-US" altLang="zh-SG" dirty="0"/>
                  <a:t>The key: take advantage of the relational structure to represent a graph!</a:t>
                </a:r>
              </a:p>
              <a:p>
                <a:r>
                  <a:rPr lang="en-US" altLang="zh-SG" dirty="0"/>
                  <a:t>A general graph is a data structure consist of two components: nodes (vertices) and edges.</a:t>
                </a:r>
              </a:p>
              <a:p>
                <a14:m>
                  <m:oMath xmlns:m="http://schemas.openxmlformats.org/officeDocument/2006/math">
                    <m:r>
                      <a:rPr lang="en-US" altLang="zh-SG" b="0" i="1" smtClean="0">
                        <a:latin typeface="Cambria Math" panose="02040503050406030204" pitchFamily="18" charset="0"/>
                      </a:rPr>
                      <m:t>𝐺</m:t>
                    </m:r>
                    <m:r>
                      <a:rPr lang="en-US" altLang="zh-SG" b="0" i="1" smtClean="0">
                        <a:latin typeface="Cambria Math" panose="02040503050406030204" pitchFamily="18" charset="0"/>
                      </a:rPr>
                      <m:t>=(</m:t>
                    </m:r>
                    <m:r>
                      <a:rPr lang="en-US" altLang="zh-SG" b="0" i="1" smtClean="0">
                        <a:latin typeface="Cambria Math" panose="02040503050406030204" pitchFamily="18" charset="0"/>
                      </a:rPr>
                      <m:t>𝑉</m:t>
                    </m:r>
                    <m:r>
                      <a:rPr lang="en-US" altLang="zh-SG" b="0" i="1" smtClean="0">
                        <a:latin typeface="Cambria Math" panose="02040503050406030204" pitchFamily="18" charset="0"/>
                      </a:rPr>
                      <m:t>,</m:t>
                    </m:r>
                    <m:r>
                      <a:rPr lang="en-US" altLang="zh-SG" b="0" i="1" smtClean="0">
                        <a:latin typeface="Cambria Math" panose="02040503050406030204" pitchFamily="18" charset="0"/>
                      </a:rPr>
                      <m:t>𝐸</m:t>
                    </m:r>
                    <m:r>
                      <a:rPr lang="en-US" altLang="zh-SG" b="0" i="1" smtClean="0">
                        <a:latin typeface="Cambria Math" panose="02040503050406030204" pitchFamily="18" charset="0"/>
                      </a:rPr>
                      <m:t>)</m:t>
                    </m:r>
                  </m:oMath>
                </a14:m>
                <a:r>
                  <a:rPr lang="en-US" altLang="zh-SG" dirty="0"/>
                  <a:t>; </a:t>
                </a:r>
                <a14:m>
                  <m:oMath xmlns:m="http://schemas.openxmlformats.org/officeDocument/2006/math">
                    <m:r>
                      <a:rPr lang="en-US" altLang="zh-SG" b="0" i="1" dirty="0" smtClean="0">
                        <a:latin typeface="Cambria Math" panose="02040503050406030204" pitchFamily="18" charset="0"/>
                      </a:rPr>
                      <m:t>𝑉</m:t>
                    </m:r>
                  </m:oMath>
                </a14:m>
                <a:r>
                  <a:rPr lang="en-US" altLang="zh-SG" dirty="0"/>
                  <a:t>: a set of </a:t>
                </a:r>
                <a:r>
                  <a:rPr lang="en-US" altLang="zh-SG" b="1" dirty="0">
                    <a:solidFill>
                      <a:schemeClr val="accent2">
                        <a:lumMod val="75000"/>
                      </a:schemeClr>
                    </a:solidFill>
                  </a:rPr>
                  <a:t>nodes</a:t>
                </a:r>
                <a:r>
                  <a:rPr lang="en-US" altLang="zh-SG" dirty="0"/>
                  <a:t>; </a:t>
                </a:r>
                <a14:m>
                  <m:oMath xmlns:m="http://schemas.openxmlformats.org/officeDocument/2006/math">
                    <m:r>
                      <a:rPr lang="en-US" altLang="zh-SG" b="0" i="1" smtClean="0">
                        <a:latin typeface="Cambria Math" panose="02040503050406030204" pitchFamily="18" charset="0"/>
                      </a:rPr>
                      <m:t>𝐸</m:t>
                    </m:r>
                  </m:oMath>
                </a14:m>
                <a:r>
                  <a:rPr lang="en-US" altLang="zh-SG" dirty="0"/>
                  <a:t>: the </a:t>
                </a:r>
                <a:r>
                  <a:rPr lang="en-US" altLang="zh-SG" b="1" dirty="0">
                    <a:solidFill>
                      <a:schemeClr val="accent2">
                        <a:lumMod val="75000"/>
                      </a:schemeClr>
                    </a:solidFill>
                  </a:rPr>
                  <a:t>edges</a:t>
                </a:r>
                <a:r>
                  <a:rPr lang="en-US" altLang="zh-SG" dirty="0"/>
                  <a:t> between the nodes.</a:t>
                </a:r>
              </a:p>
              <a:p>
                <a:r>
                  <a:rPr lang="en-US" altLang="zh-SG" dirty="0"/>
                  <a:t>The nodes can be heterogeneous: heterogeneous graphs:</a:t>
                </a:r>
              </a:p>
              <a:p>
                <a14:m>
                  <m:oMath xmlns:m="http://schemas.openxmlformats.org/officeDocument/2006/math">
                    <m:r>
                      <a:rPr lang="en-US" altLang="zh-SG" b="0" i="1" smtClean="0">
                        <a:latin typeface="Cambria Math" panose="02040503050406030204" pitchFamily="18" charset="0"/>
                      </a:rPr>
                      <m:t>𝐺</m:t>
                    </m:r>
                    <m:r>
                      <a:rPr lang="en-US" altLang="zh-SG" b="0" i="1" smtClean="0">
                        <a:latin typeface="Cambria Math" panose="02040503050406030204" pitchFamily="18" charset="0"/>
                      </a:rPr>
                      <m:t>=(</m:t>
                    </m:r>
                    <m:r>
                      <a:rPr lang="en-US" altLang="zh-SG" b="0" i="1" smtClean="0">
                        <a:latin typeface="Cambria Math" panose="02040503050406030204" pitchFamily="18" charset="0"/>
                      </a:rPr>
                      <m:t>𝑉</m:t>
                    </m:r>
                    <m:r>
                      <a:rPr lang="en-US" altLang="zh-SG" b="0" i="1" smtClean="0">
                        <a:latin typeface="Cambria Math" panose="02040503050406030204" pitchFamily="18" charset="0"/>
                      </a:rPr>
                      <m:t>, </m:t>
                    </m:r>
                    <m:r>
                      <a:rPr lang="en-US" altLang="zh-SG" b="0" i="1" smtClean="0">
                        <a:latin typeface="Cambria Math" panose="02040503050406030204" pitchFamily="18" charset="0"/>
                      </a:rPr>
                      <m:t>𝐸</m:t>
                    </m:r>
                    <m:r>
                      <a:rPr lang="en-US" altLang="zh-SG" b="0" i="1" smtClean="0">
                        <a:latin typeface="Cambria Math" panose="02040503050406030204" pitchFamily="18" charset="0"/>
                      </a:rPr>
                      <m:t>, </m:t>
                    </m:r>
                    <m:r>
                      <a:rPr lang="en-US" altLang="zh-SG" b="0" i="1" smtClean="0">
                        <a:latin typeface="Cambria Math" panose="02040503050406030204" pitchFamily="18" charset="0"/>
                      </a:rPr>
                      <m:t>𝑅</m:t>
                    </m:r>
                    <m:r>
                      <a:rPr lang="en-US" altLang="zh-SG" b="0" i="1" smtClean="0">
                        <a:latin typeface="Cambria Math" panose="02040503050406030204" pitchFamily="18" charset="0"/>
                      </a:rPr>
                      <m:t>, </m:t>
                    </m:r>
                    <m:r>
                      <a:rPr lang="en-US" altLang="zh-SG" b="0" i="1" smtClean="0">
                        <a:latin typeface="Cambria Math" panose="02040503050406030204" pitchFamily="18" charset="0"/>
                      </a:rPr>
                      <m:t>𝑇</m:t>
                    </m:r>
                    <m:r>
                      <a:rPr lang="en-US" altLang="zh-SG" b="0" i="1" smtClean="0">
                        <a:latin typeface="Cambria Math" panose="02040503050406030204" pitchFamily="18" charset="0"/>
                      </a:rPr>
                      <m:t>)</m:t>
                    </m:r>
                  </m:oMath>
                </a14:m>
                <a:r>
                  <a:rPr lang="en-US" altLang="zh-SG" dirty="0"/>
                  <a:t>; </a:t>
                </a:r>
                <a14:m>
                  <m:oMath xmlns:m="http://schemas.openxmlformats.org/officeDocument/2006/math">
                    <m:r>
                      <a:rPr lang="en-US" altLang="zh-SG" b="0" i="1" dirty="0" smtClean="0">
                        <a:latin typeface="Cambria Math" panose="02040503050406030204" pitchFamily="18" charset="0"/>
                      </a:rPr>
                      <m:t>𝑅</m:t>
                    </m:r>
                  </m:oMath>
                </a14:m>
                <a:r>
                  <a:rPr lang="en-US" altLang="zh-SG" dirty="0"/>
                  <a:t>: relation type </a:t>
                </a:r>
                <a14:m>
                  <m:oMath xmlns:m="http://schemas.openxmlformats.org/officeDocument/2006/math">
                    <m:r>
                      <a:rPr lang="en-US" altLang="zh-SG" b="0" i="1" smtClean="0">
                        <a:latin typeface="Cambria Math" panose="02040503050406030204" pitchFamily="18" charset="0"/>
                      </a:rPr>
                      <m:t>𝑟</m:t>
                    </m:r>
                    <m:r>
                      <a:rPr lang="en-US" altLang="zh-SG" b="0" i="1" smtClean="0">
                        <a:latin typeface="Cambria Math" panose="02040503050406030204" pitchFamily="18" charset="0"/>
                      </a:rPr>
                      <m:t>∈</m:t>
                    </m:r>
                    <m:r>
                      <a:rPr lang="en-US" altLang="zh-SG" b="0" i="1" smtClean="0">
                        <a:latin typeface="Cambria Math" panose="02040503050406030204" pitchFamily="18" charset="0"/>
                      </a:rPr>
                      <m:t>𝑅</m:t>
                    </m:r>
                  </m:oMath>
                </a14:m>
                <a:r>
                  <a:rPr lang="en-US" altLang="zh-SG" dirty="0"/>
                  <a:t>; </a:t>
                </a:r>
                <a14:m>
                  <m:oMath xmlns:m="http://schemas.openxmlformats.org/officeDocument/2006/math">
                    <m:r>
                      <a:rPr lang="en-US" altLang="zh-SG" b="0" i="1" smtClean="0">
                        <a:latin typeface="Cambria Math" panose="02040503050406030204" pitchFamily="18" charset="0"/>
                      </a:rPr>
                      <m:t>𝑇</m:t>
                    </m:r>
                  </m:oMath>
                </a14:m>
                <a:r>
                  <a:rPr lang="en-US" altLang="zh-SG" dirty="0"/>
                  <a:t>: node type </a:t>
                </a:r>
                <a14:m>
                  <m:oMath xmlns:m="http://schemas.openxmlformats.org/officeDocument/2006/math">
                    <m:r>
                      <a:rPr lang="en-US" altLang="zh-SG" b="0" i="1" smtClean="0">
                        <a:latin typeface="Cambria Math" panose="02040503050406030204" pitchFamily="18" charset="0"/>
                      </a:rPr>
                      <m:t>𝑇</m:t>
                    </m:r>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𝑣</m:t>
                        </m:r>
                      </m:e>
                      <m:sub>
                        <m:r>
                          <a:rPr lang="en-US" altLang="zh-SG" b="0" i="1" smtClean="0">
                            <a:latin typeface="Cambria Math" panose="02040503050406030204" pitchFamily="18" charset="0"/>
                          </a:rPr>
                          <m:t>𝑖</m:t>
                        </m:r>
                      </m:sub>
                    </m:sSub>
                    <m:r>
                      <a:rPr lang="en-US" altLang="zh-SG" b="0" i="1" smtClean="0">
                        <a:latin typeface="Cambria Math" panose="02040503050406030204" pitchFamily="18" charset="0"/>
                      </a:rPr>
                      <m:t>)</m:t>
                    </m:r>
                  </m:oMath>
                </a14:m>
                <a:r>
                  <a:rPr lang="en-US" altLang="zh-SG" dirty="0"/>
                  <a:t>.</a:t>
                </a:r>
              </a:p>
            </p:txBody>
          </p:sp>
        </mc:Choice>
        <mc:Fallback xmlns="">
          <p:sp>
            <p:nvSpPr>
              <p:cNvPr id="3" name="内容占位符 2">
                <a:extLst>
                  <a:ext uri="{FF2B5EF4-FFF2-40B4-BE49-F238E27FC236}">
                    <a16:creationId xmlns:a16="http://schemas.microsoft.com/office/drawing/2014/main" id="{007E5940-1198-E417-874B-E37D9859B8CB}"/>
                  </a:ext>
                </a:extLst>
              </p:cNvPr>
              <p:cNvSpPr>
                <a:spLocks noGrp="1" noRot="1" noChangeAspect="1" noMove="1" noResize="1" noEditPoints="1" noAdjustHandles="1" noChangeArrowheads="1" noChangeShapeType="1" noTextEdit="1"/>
              </p:cNvSpPr>
              <p:nvPr>
                <p:ph idx="1"/>
              </p:nvPr>
            </p:nvSpPr>
            <p:spPr>
              <a:blipFill>
                <a:blip r:embed="rId2"/>
                <a:stretch>
                  <a:fillRect t="-1269" r="-2029"/>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293684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9297A-51CC-C780-F7C7-D4B641FD46B7}"/>
              </a:ext>
            </a:extLst>
          </p:cNvPr>
          <p:cNvSpPr>
            <a:spLocks noGrp="1"/>
          </p:cNvSpPr>
          <p:nvPr>
            <p:ph type="title"/>
          </p:nvPr>
        </p:nvSpPr>
        <p:spPr/>
        <p:txBody>
          <a:bodyPr/>
          <a:lstStyle/>
          <a:p>
            <a:r>
              <a:rPr lang="en-US" altLang="zh-SG" dirty="0"/>
              <a:t>Graph Representation: Challenges</a:t>
            </a:r>
            <a:endParaRPr lang="zh-SG" altLang="en-US" dirty="0"/>
          </a:p>
        </p:txBody>
      </p:sp>
      <p:sp>
        <p:nvSpPr>
          <p:cNvPr id="3" name="内容占位符 2">
            <a:extLst>
              <a:ext uri="{FF2B5EF4-FFF2-40B4-BE49-F238E27FC236}">
                <a16:creationId xmlns:a16="http://schemas.microsoft.com/office/drawing/2014/main" id="{BBF27D3E-4055-B39F-9732-4B259A2EF750}"/>
              </a:ext>
            </a:extLst>
          </p:cNvPr>
          <p:cNvSpPr>
            <a:spLocks noGrp="1"/>
          </p:cNvSpPr>
          <p:nvPr>
            <p:ph idx="1"/>
          </p:nvPr>
        </p:nvSpPr>
        <p:spPr>
          <a:xfrm>
            <a:off x="838200" y="1543050"/>
            <a:ext cx="10515600" cy="2681463"/>
          </a:xfrm>
        </p:spPr>
        <p:txBody>
          <a:bodyPr/>
          <a:lstStyle/>
          <a:p>
            <a:r>
              <a:rPr lang="en-US" altLang="zh-SG" dirty="0"/>
              <a:t>Graphs / Networks are complex: arbitrary size and complex topological structure (i.e., no spatial locality like grids).</a:t>
            </a:r>
          </a:p>
          <a:p>
            <a:r>
              <a:rPr lang="en-US" altLang="zh-SG" dirty="0"/>
              <a:t>No fixed node ordering or reference point.</a:t>
            </a:r>
          </a:p>
          <a:p>
            <a:r>
              <a:rPr lang="en-US" altLang="zh-SG" dirty="0"/>
              <a:t>Often dynamic and have multimodal features (heterogenous graphs are common).</a:t>
            </a:r>
            <a:endParaRPr lang="zh-SG" altLang="en-US" dirty="0"/>
          </a:p>
        </p:txBody>
      </p:sp>
      <p:pic>
        <p:nvPicPr>
          <p:cNvPr id="1026" name="Picture 2" descr="graph neural network">
            <a:extLst>
              <a:ext uri="{FF2B5EF4-FFF2-40B4-BE49-F238E27FC236}">
                <a16:creationId xmlns:a16="http://schemas.microsoft.com/office/drawing/2014/main" id="{FCB08F98-2411-E2AE-356B-7BF79602A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0" y="4224514"/>
            <a:ext cx="7518400" cy="233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6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71B50-1360-5C6D-C48E-DBD9072F0F29}"/>
              </a:ext>
            </a:extLst>
          </p:cNvPr>
          <p:cNvSpPr>
            <a:spLocks noGrp="1"/>
          </p:cNvSpPr>
          <p:nvPr>
            <p:ph type="title"/>
          </p:nvPr>
        </p:nvSpPr>
        <p:spPr/>
        <p:txBody>
          <a:bodyPr/>
          <a:lstStyle/>
          <a:p>
            <a:r>
              <a:rPr lang="en-US" altLang="zh-SG" dirty="0"/>
              <a:t>Common Types of Graphs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778BEB1-AEE7-E0EE-49DE-922480CA1808}"/>
                  </a:ext>
                </a:extLst>
              </p:cNvPr>
              <p:cNvSpPr>
                <a:spLocks noGrp="1"/>
              </p:cNvSpPr>
              <p:nvPr>
                <p:ph idx="1"/>
              </p:nvPr>
            </p:nvSpPr>
            <p:spPr>
              <a:xfrm>
                <a:off x="838200" y="1543051"/>
                <a:ext cx="5843954" cy="4802186"/>
              </a:xfrm>
            </p:spPr>
            <p:txBody>
              <a:bodyPr/>
              <a:lstStyle/>
              <a:p>
                <a:r>
                  <a:rPr lang="en-US" altLang="zh-SG" dirty="0"/>
                  <a:t>Undirected graphs: the links are undirected, thus the graphs are considered symmetrical;</a:t>
                </a:r>
              </a:p>
              <a:p>
                <a:r>
                  <a:rPr lang="en-US" altLang="zh-SG" dirty="0"/>
                  <a:t>Directed graphs: the links (edges) are directed.</a:t>
                </a:r>
              </a:p>
              <a:p>
                <a:r>
                  <a:rPr lang="en-US" altLang="zh-SG" dirty="0"/>
                  <a:t>Bipartite graph: nodes can be divided into two disjoint sets </a:t>
                </a:r>
                <a14:m>
                  <m:oMath xmlns:m="http://schemas.openxmlformats.org/officeDocument/2006/math">
                    <m:r>
                      <a:rPr lang="en-US" altLang="zh-SG" b="0" i="1" smtClean="0">
                        <a:latin typeface="Cambria Math" panose="02040503050406030204" pitchFamily="18" charset="0"/>
                      </a:rPr>
                      <m:t>𝑈</m:t>
                    </m:r>
                  </m:oMath>
                </a14:m>
                <a:r>
                  <a:rPr lang="zh-SG" altLang="en-US" dirty="0"/>
                  <a:t> </a:t>
                </a:r>
                <a:r>
                  <a:rPr lang="en-US" altLang="zh-SG" dirty="0"/>
                  <a:t>and </a:t>
                </a:r>
                <a14:m>
                  <m:oMath xmlns:m="http://schemas.openxmlformats.org/officeDocument/2006/math">
                    <m:r>
                      <a:rPr lang="en-US" altLang="zh-SG" b="0" i="1" smtClean="0">
                        <a:latin typeface="Cambria Math" panose="02040503050406030204" pitchFamily="18" charset="0"/>
                      </a:rPr>
                      <m:t>𝑉</m:t>
                    </m:r>
                  </m:oMath>
                </a14:m>
                <a:r>
                  <a:rPr lang="zh-SG" altLang="en-US" dirty="0"/>
                  <a:t> </a:t>
                </a:r>
                <a:r>
                  <a:rPr lang="en-US" altLang="zh-SG" dirty="0"/>
                  <a:t>such that every link connects a node in </a:t>
                </a:r>
                <a14:m>
                  <m:oMath xmlns:m="http://schemas.openxmlformats.org/officeDocument/2006/math">
                    <m:r>
                      <a:rPr lang="en-US" altLang="zh-SG" b="0" i="1" smtClean="0">
                        <a:latin typeface="Cambria Math" panose="02040503050406030204" pitchFamily="18" charset="0"/>
                      </a:rPr>
                      <m:t>𝑈</m:t>
                    </m:r>
                  </m:oMath>
                </a14:m>
                <a:r>
                  <a:rPr lang="zh-SG" altLang="en-US" dirty="0"/>
                  <a:t> </a:t>
                </a:r>
                <a:r>
                  <a:rPr lang="en-US" altLang="zh-SG" dirty="0"/>
                  <a:t>to one in </a:t>
                </a:r>
                <a14:m>
                  <m:oMath xmlns:m="http://schemas.openxmlformats.org/officeDocument/2006/math">
                    <m:r>
                      <a:rPr lang="en-US" altLang="zh-SG" b="0" i="1" smtClean="0">
                        <a:latin typeface="Cambria Math" panose="02040503050406030204" pitchFamily="18" charset="0"/>
                      </a:rPr>
                      <m:t>𝑉</m:t>
                    </m:r>
                  </m:oMath>
                </a14:m>
                <a:r>
                  <a:rPr lang="en-US" altLang="zh-SG" dirty="0"/>
                  <a:t>: </a:t>
                </a:r>
                <a14:m>
                  <m:oMath xmlns:m="http://schemas.openxmlformats.org/officeDocument/2006/math">
                    <m:r>
                      <a:rPr lang="en-US" altLang="zh-SG" b="0" i="1" smtClean="0">
                        <a:latin typeface="Cambria Math" panose="02040503050406030204" pitchFamily="18" charset="0"/>
                      </a:rPr>
                      <m:t>𝑈</m:t>
                    </m:r>
                  </m:oMath>
                </a14:m>
                <a:r>
                  <a:rPr lang="zh-SG" altLang="en-US" dirty="0"/>
                  <a:t> </a:t>
                </a:r>
                <a:r>
                  <a:rPr lang="en-US" altLang="zh-SG" dirty="0"/>
                  <a:t>and </a:t>
                </a:r>
                <a14:m>
                  <m:oMath xmlns:m="http://schemas.openxmlformats.org/officeDocument/2006/math">
                    <m:r>
                      <a:rPr lang="en-US" altLang="zh-SG" b="0" i="1" smtClean="0">
                        <a:latin typeface="Cambria Math" panose="02040503050406030204" pitchFamily="18" charset="0"/>
                      </a:rPr>
                      <m:t>𝑉</m:t>
                    </m:r>
                  </m:oMath>
                </a14:m>
                <a:r>
                  <a:rPr lang="zh-SG" altLang="en-US" dirty="0"/>
                  <a:t> </a:t>
                </a:r>
                <a:r>
                  <a:rPr lang="en-US" altLang="zh-SG" dirty="0"/>
                  <a:t>are independent sets.</a:t>
                </a:r>
                <a:endParaRPr lang="zh-SG" altLang="en-US" dirty="0"/>
              </a:p>
            </p:txBody>
          </p:sp>
        </mc:Choice>
        <mc:Fallback xmlns="">
          <p:sp>
            <p:nvSpPr>
              <p:cNvPr id="3" name="内容占位符 2">
                <a:extLst>
                  <a:ext uri="{FF2B5EF4-FFF2-40B4-BE49-F238E27FC236}">
                    <a16:creationId xmlns:a16="http://schemas.microsoft.com/office/drawing/2014/main" id="{C778BEB1-AEE7-E0EE-49DE-922480CA1808}"/>
                  </a:ext>
                </a:extLst>
              </p:cNvPr>
              <p:cNvSpPr>
                <a:spLocks noGrp="1" noRot="1" noChangeAspect="1" noMove="1" noResize="1" noEditPoints="1" noAdjustHandles="1" noChangeArrowheads="1" noChangeShapeType="1" noTextEdit="1"/>
              </p:cNvSpPr>
              <p:nvPr>
                <p:ph idx="1"/>
              </p:nvPr>
            </p:nvSpPr>
            <p:spPr>
              <a:xfrm>
                <a:off x="838200" y="1543051"/>
                <a:ext cx="5843954" cy="4802186"/>
              </a:xfrm>
              <a:blipFill>
                <a:blip r:embed="rId2"/>
                <a:stretch>
                  <a:fillRect t="-1269" r="-2088" b="-635"/>
                </a:stretch>
              </a:blipFill>
            </p:spPr>
            <p:txBody>
              <a:bodyPr/>
              <a:lstStyle/>
              <a:p>
                <a:r>
                  <a:rPr lang="zh-SG" altLang="en-US">
                    <a:noFill/>
                  </a:rPr>
                  <a:t> </a:t>
                </a:r>
              </a:p>
            </p:txBody>
          </p:sp>
        </mc:Fallback>
      </mc:AlternateContent>
      <p:pic>
        <p:nvPicPr>
          <p:cNvPr id="7" name="图片 6">
            <a:extLst>
              <a:ext uri="{FF2B5EF4-FFF2-40B4-BE49-F238E27FC236}">
                <a16:creationId xmlns:a16="http://schemas.microsoft.com/office/drawing/2014/main" id="{BC592C01-9BB5-4433-8BA2-C68F7005A710}"/>
              </a:ext>
            </a:extLst>
          </p:cNvPr>
          <p:cNvPicPr>
            <a:picLocks noChangeAspect="1"/>
          </p:cNvPicPr>
          <p:nvPr/>
        </p:nvPicPr>
        <p:blipFill>
          <a:blip r:embed="rId3"/>
          <a:stretch>
            <a:fillRect/>
          </a:stretch>
        </p:blipFill>
        <p:spPr>
          <a:xfrm>
            <a:off x="7334858" y="1413911"/>
            <a:ext cx="4351150" cy="2489202"/>
          </a:xfrm>
          <a:prstGeom prst="rect">
            <a:avLst/>
          </a:prstGeom>
        </p:spPr>
      </p:pic>
      <p:pic>
        <p:nvPicPr>
          <p:cNvPr id="9" name="图片 8">
            <a:extLst>
              <a:ext uri="{FF2B5EF4-FFF2-40B4-BE49-F238E27FC236}">
                <a16:creationId xmlns:a16="http://schemas.microsoft.com/office/drawing/2014/main" id="{6DA480D4-1982-6E95-29ED-63DF405A2B66}"/>
              </a:ext>
            </a:extLst>
          </p:cNvPr>
          <p:cNvPicPr>
            <a:picLocks noChangeAspect="1"/>
          </p:cNvPicPr>
          <p:nvPr/>
        </p:nvPicPr>
        <p:blipFill>
          <a:blip r:embed="rId4"/>
          <a:stretch>
            <a:fillRect/>
          </a:stretch>
        </p:blipFill>
        <p:spPr>
          <a:xfrm>
            <a:off x="7506818" y="3947868"/>
            <a:ext cx="4007230" cy="2397369"/>
          </a:xfrm>
          <a:prstGeom prst="rect">
            <a:avLst/>
          </a:prstGeom>
        </p:spPr>
      </p:pic>
      <p:pic>
        <p:nvPicPr>
          <p:cNvPr id="4" name="图片 3">
            <a:extLst>
              <a:ext uri="{FF2B5EF4-FFF2-40B4-BE49-F238E27FC236}">
                <a16:creationId xmlns:a16="http://schemas.microsoft.com/office/drawing/2014/main" id="{781F76BC-90F6-2DC4-E1F4-F590F9B40221}"/>
              </a:ext>
            </a:extLst>
          </p:cNvPr>
          <p:cNvPicPr>
            <a:picLocks noChangeAspect="1"/>
          </p:cNvPicPr>
          <p:nvPr/>
        </p:nvPicPr>
        <p:blipFill>
          <a:blip r:embed="rId5"/>
          <a:stretch>
            <a:fillRect/>
          </a:stretch>
        </p:blipFill>
        <p:spPr>
          <a:xfrm>
            <a:off x="7716046" y="1219200"/>
            <a:ext cx="3588774" cy="4966676"/>
          </a:xfrm>
          <a:prstGeom prst="rect">
            <a:avLst/>
          </a:prstGeom>
        </p:spPr>
      </p:pic>
    </p:spTree>
    <p:extLst>
      <p:ext uri="{BB962C8B-B14F-4D97-AF65-F5344CB8AC3E}">
        <p14:creationId xmlns:p14="http://schemas.microsoft.com/office/powerpoint/2010/main" val="264053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9C4FF"/>
        </a:solidFill>
        <a:ln>
          <a:solidFill>
            <a:srgbClr val="004282"/>
          </a:solidFill>
        </a:ln>
      </a:spPr>
      <a:bodyPr rtlCol="0" anchor="ctr"/>
      <a:lstStyle>
        <a:defPPr algn="ctr">
          <a:defRPr sz="2000" dirty="0" smtClean="0">
            <a:solidFill>
              <a:srgbClr val="004282"/>
            </a:solidFill>
            <a:latin typeface="Arial" panose="020B0604020202020204" pitchFamily="34" charset="0"/>
            <a:cs typeface="Arial" panose="020B0604020202020204" pitchFamily="34"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chor="ctr" anchorCtr="0">
        <a:noAutofit/>
      </a:bodyPr>
      <a:lstStyle>
        <a:defPPr algn="l">
          <a:defRPr kumimoji="0" sz="2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NUS" id="{36A9BB50-2C33-4189-9E1A-65F2F18AB697}" vid="{8EA660E6-A9D3-441F-9718-A8024C1E0219}"/>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NUS</Template>
  <TotalTime>26199</TotalTime>
  <Words>2456</Words>
  <Application>Microsoft Office PowerPoint</Application>
  <PresentationFormat>Widescreen</PresentationFormat>
  <Paragraphs>200</Paragraphs>
  <Slides>29</Slides>
  <Notes>6</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29</vt:i4>
      </vt:variant>
    </vt:vector>
  </HeadingPairs>
  <TitlesOfParts>
    <vt:vector size="42" baseType="lpstr">
      <vt:lpstr>굴림</vt:lpstr>
      <vt:lpstr>HelveticaNeue Regular</vt:lpstr>
      <vt:lpstr>Arial</vt:lpstr>
      <vt:lpstr>Calibri</vt:lpstr>
      <vt:lpstr>Cambria Math</vt:lpstr>
      <vt:lpstr>Franklin Gothic Book</vt:lpstr>
      <vt:lpstr>Wingdings</vt:lpstr>
      <vt:lpstr>NUS</vt:lpstr>
      <vt:lpstr>4_Office Theme</vt:lpstr>
      <vt:lpstr>3_Office Theme</vt:lpstr>
      <vt:lpstr>5_Office Theme</vt:lpstr>
      <vt:lpstr>7_Office Theme</vt:lpstr>
      <vt:lpstr>13_Office Theme</vt:lpstr>
      <vt:lpstr>CEG5304 / EE6934 (PT2)</vt:lpstr>
      <vt:lpstr>Admin Issues for Week 9: CA#2</vt:lpstr>
      <vt:lpstr>Admin Issues for Week 9: Syllabus Change</vt:lpstr>
      <vt:lpstr>Graphs and Graph Neural Networks: The Basics</vt:lpstr>
      <vt:lpstr>Graph: the Fundamental Part of GNN</vt:lpstr>
      <vt:lpstr>Examples of Data that are Graphs</vt:lpstr>
      <vt:lpstr>Graph Representation: Defining a Graph</vt:lpstr>
      <vt:lpstr>Graph Representation: Challenges</vt:lpstr>
      <vt:lpstr>Common Types of Graphs</vt:lpstr>
      <vt:lpstr>Graph Tasks of Different Levels</vt:lpstr>
      <vt:lpstr>Graph Tasks of Different Levels</vt:lpstr>
      <vt:lpstr>Graph Representation Learning</vt:lpstr>
      <vt:lpstr>The Primary: Node Embedding</vt:lpstr>
      <vt:lpstr>An Intuitive Way: Shallow Encoding</vt:lpstr>
      <vt:lpstr>The Better Encoder: Deep Graph Encoders</vt:lpstr>
      <vt:lpstr>A Quick Recap: The CNN (on Images)</vt:lpstr>
      <vt:lpstr>Charateristic of Graphs: Permutation Invariant</vt:lpstr>
      <vt:lpstr>Charateristic of Nodes: Permutation Equivariant</vt:lpstr>
      <vt:lpstr>Graph Convolutional Networks: Aggregate Neighbors</vt:lpstr>
      <vt:lpstr>Graph Convolutional Networks</vt:lpstr>
      <vt:lpstr>Building GCN with Neighborhood Aggregation</vt:lpstr>
      <vt:lpstr>Training a GCN / GNN (Supervised / Unsupervised)</vt:lpstr>
      <vt:lpstr>GCN Model Design Overview </vt:lpstr>
      <vt:lpstr>Inductive Capability of GCNs</vt:lpstr>
      <vt:lpstr>GNNs / GCNs and CNNs</vt:lpstr>
      <vt:lpstr>GNNs and Transformers</vt:lpstr>
      <vt:lpstr>Guest Lecture:  Graph Representation Learning and Recent Trends</vt:lpstr>
      <vt:lpstr>PowerPoint Presentation</vt:lpstr>
      <vt:lpstr>Research Interest and Selected Publications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EE4212 Computer Vision</dc:title>
  <dc:creator>Yuecong Xu</dc:creator>
  <cp:lastModifiedBy>Xu Yuecong</cp:lastModifiedBy>
  <cp:revision>243</cp:revision>
  <dcterms:created xsi:type="dcterms:W3CDTF">2023-12-26T03:08:59Z</dcterms:created>
  <dcterms:modified xsi:type="dcterms:W3CDTF">2024-03-19T06:12:35Z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e045e4e-d60e-4c86-8512-0f70a0407fd6_Enabled">
    <vt:lpwstr>true</vt:lpwstr>
  </property>
  <property fmtid="{D5CDD505-2E9C-101B-9397-08002B2CF9AE}" pid="3" name="MSIP_Label_4e045e4e-d60e-4c86-8512-0f70a0407fd6_SetDate">
    <vt:lpwstr>2024-03-07T09:06:31Z</vt:lpwstr>
  </property>
  <property fmtid="{D5CDD505-2E9C-101B-9397-08002B2CF9AE}" pid="4" name="MSIP_Label_4e045e4e-d60e-4c86-8512-0f70a0407fd6_Method">
    <vt:lpwstr>Privileged</vt:lpwstr>
  </property>
  <property fmtid="{D5CDD505-2E9C-101B-9397-08002B2CF9AE}" pid="5" name="MSIP_Label_4e045e4e-d60e-4c86-8512-0f70a0407fd6_Name">
    <vt:lpwstr>Unclassified</vt:lpwstr>
  </property>
  <property fmtid="{D5CDD505-2E9C-101B-9397-08002B2CF9AE}" pid="6" name="MSIP_Label_4e045e4e-d60e-4c86-8512-0f70a0407fd6_SiteId">
    <vt:lpwstr>5ba5ef5e-3109-4e77-85bd-cfeb0d347e82</vt:lpwstr>
  </property>
  <property fmtid="{D5CDD505-2E9C-101B-9397-08002B2CF9AE}" pid="7" name="MSIP_Label_4e045e4e-d60e-4c86-8512-0f70a0407fd6_ActionId">
    <vt:lpwstr>42c6ee89-4c74-42bc-aedc-f6819b2f2560</vt:lpwstr>
  </property>
  <property fmtid="{D5CDD505-2E9C-101B-9397-08002B2CF9AE}" pid="8" name="MSIP_Label_4e045e4e-d60e-4c86-8512-0f70a0407fd6_ContentBits">
    <vt:lpwstr>0</vt:lpwstr>
  </property>
</Properties>
</file>